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34" r:id="rId2"/>
    <p:sldId id="257" r:id="rId3"/>
    <p:sldId id="258" r:id="rId4"/>
    <p:sldId id="259" r:id="rId5"/>
    <p:sldId id="260" r:id="rId6"/>
    <p:sldId id="261" r:id="rId7"/>
    <p:sldId id="262" r:id="rId8"/>
    <p:sldId id="263" r:id="rId9"/>
    <p:sldId id="264" r:id="rId10"/>
    <p:sldId id="265" r:id="rId11"/>
    <p:sldId id="267" r:id="rId12"/>
    <p:sldId id="268" r:id="rId1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4" d="100"/>
          <a:sy n="84" d="100"/>
        </p:scale>
        <p:origin x="-966" y="6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2CC766-5FE1-4D4A-B446-96925CC992E6}" type="datetimeFigureOut">
              <a:rPr lang="es-SV" smtClean="0"/>
              <a:pPr/>
              <a:t>15/08/2014</a:t>
            </a:fld>
            <a:endParaRPr lang="es-SV"/>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SV"/>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SV"/>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F931AC-6F04-4BD7-AD0E-B2BEF99426E7}" type="slidenum">
              <a:rPr lang="es-SV" smtClean="0"/>
              <a:pPr/>
              <a:t>‹Nº›</a:t>
            </a:fld>
            <a:endParaRPr lang="es-S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s-ES"/>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ES"/>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A5B46AE4-74FA-4373-96E9-DB2EB44CE696}"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3DFA57-74A1-408B-8220-F136795D30CB}"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endParaRPr lang="es-ES"/>
          </a:p>
        </p:txBody>
      </p:sp>
      <p:sp>
        <p:nvSpPr>
          <p:cNvPr id="5" name="4 Marcador de pie de página"/>
          <p:cNvSpPr>
            <a:spLocks noGrp="1"/>
          </p:cNvSpPr>
          <p:nvPr>
            <p:ph type="ftr" sz="quarter" idx="11"/>
          </p:nvPr>
        </p:nvSpPr>
        <p:spPr>
          <a:xfrm>
            <a:off x="457201" y="6248207"/>
            <a:ext cx="5573483" cy="365125"/>
          </a:xfrm>
        </p:spPr>
        <p:txBody>
          <a:bodyPr/>
          <a:lstStyle/>
          <a:p>
            <a:endParaRPr lang="es-ES"/>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43A2F597-6702-4A7B-B634-41B65B6F36CF}"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109D9ADA-DD2E-433A-BD9D-7C8CAECCD9E3}" type="slidenum">
              <a:rPr lang="es-ES" smtClean="0"/>
              <a:pPr/>
              <a:t>‹Nº›</a:t>
            </a:fld>
            <a:endParaRPr lang="es-ES"/>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endParaRPr lang="es-ES"/>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A3CEA78-C830-40F6-A612-F77B206FDF8E}" type="slidenum">
              <a:rPr lang="es-ES" smtClean="0"/>
              <a:pPr/>
              <a:t>‹Nº›</a:t>
            </a:fld>
            <a:endParaRPr lang="es-ES"/>
          </a:p>
        </p:txBody>
      </p:sp>
      <p:sp>
        <p:nvSpPr>
          <p:cNvPr id="14" name="13 Marcador de pie de página"/>
          <p:cNvSpPr>
            <a:spLocks noGrp="1"/>
          </p:cNvSpPr>
          <p:nvPr>
            <p:ph type="ftr" sz="quarter" idx="12"/>
          </p:nvPr>
        </p:nvSpPr>
        <p:spPr/>
        <p:txBody>
          <a:bodyPr/>
          <a:lstStyle/>
          <a:p>
            <a:endParaRPr lang="es-ES"/>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endParaRPr lang="es-ES"/>
          </a:p>
        </p:txBody>
      </p:sp>
      <p:sp>
        <p:nvSpPr>
          <p:cNvPr id="10" name="9 Marcador de número de diapositiva"/>
          <p:cNvSpPr>
            <a:spLocks noGrp="1"/>
          </p:cNvSpPr>
          <p:nvPr>
            <p:ph type="sldNum" sz="quarter" idx="16"/>
          </p:nvPr>
        </p:nvSpPr>
        <p:spPr/>
        <p:txBody>
          <a:bodyPr rtlCol="0"/>
          <a:lstStyle/>
          <a:p>
            <a:fld id="{9B586D3E-5255-4E54-8033-32F99B4793D0}" type="slidenum">
              <a:rPr lang="es-ES" smtClean="0"/>
              <a:pPr/>
              <a:t>‹Nº›</a:t>
            </a:fld>
            <a:endParaRPr lang="es-ES"/>
          </a:p>
        </p:txBody>
      </p:sp>
      <p:sp>
        <p:nvSpPr>
          <p:cNvPr id="12" name="11 Marcador de pie de página"/>
          <p:cNvSpPr>
            <a:spLocks noGrp="1"/>
          </p:cNvSpPr>
          <p:nvPr>
            <p:ph type="ftr" sz="quarter" idx="17"/>
          </p:nvPr>
        </p:nvSpPr>
        <p:spPr/>
        <p:txBody>
          <a:bodyPr rtlCol="0"/>
          <a:lstStyle/>
          <a:p>
            <a:endParaRPr lang="es-E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endParaRPr lang="es-ES"/>
          </a:p>
        </p:txBody>
      </p:sp>
      <p:sp>
        <p:nvSpPr>
          <p:cNvPr id="12" name="11 Marcador de número de diapositiva"/>
          <p:cNvSpPr>
            <a:spLocks noGrp="1"/>
          </p:cNvSpPr>
          <p:nvPr>
            <p:ph type="sldNum" sz="quarter" idx="16"/>
          </p:nvPr>
        </p:nvSpPr>
        <p:spPr/>
        <p:txBody>
          <a:bodyPr rtlCol="0"/>
          <a:lstStyle/>
          <a:p>
            <a:fld id="{76600904-2879-4823-8124-1C2614A16574}" type="slidenum">
              <a:rPr lang="es-ES" smtClean="0"/>
              <a:pPr/>
              <a:t>‹Nº›</a:t>
            </a:fld>
            <a:endParaRPr lang="es-ES"/>
          </a:p>
        </p:txBody>
      </p:sp>
      <p:sp>
        <p:nvSpPr>
          <p:cNvPr id="14" name="13 Marcador de pie de página"/>
          <p:cNvSpPr>
            <a:spLocks noGrp="1"/>
          </p:cNvSpPr>
          <p:nvPr>
            <p:ph type="ftr" sz="quarter" idx="17"/>
          </p:nvPr>
        </p:nvSpPr>
        <p:spPr/>
        <p:txBody>
          <a:bodyPr rtlCol="0"/>
          <a:lstStyle/>
          <a:p>
            <a:endParaRPr lang="es-E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792BD00B-660F-4288-8FC7-3735BCECC2EC}"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68088262-CD96-4AA9-8595-A630CEF3026C}"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198668B4-67BF-4BEF-8AFE-CE74B2EAA37E}" type="slidenum">
              <a:rPr lang="es-ES" smtClean="0"/>
              <a:pPr/>
              <a:t>‹Nº›</a:t>
            </a:fld>
            <a:endParaRPr lang="es-E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endParaRPr lang="es-ES"/>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F433AE8E-73D7-4CAF-967A-03C510FED201}" type="slidenum">
              <a:rPr lang="es-ES" smtClean="0"/>
              <a:pPr/>
              <a:t>‹Nº›</a:t>
            </a:fld>
            <a:endParaRPr lang="es-ES"/>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E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s-ES"/>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ES"/>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5268499-0FC2-44D0-B9B2-CDD647EA425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ppt_x</p:attrName>
                                        </p:attrNameLst>
                                      </p:cBhvr>
                                      <p:tavLst>
                                        <p:tav tm="0">
                                          <p:val>
                                            <p:strVal val="#ppt_x-.2"/>
                                          </p:val>
                                        </p:tav>
                                        <p:tav tm="100000">
                                          <p:val>
                                            <p:strVal val="#ppt_x"/>
                                          </p:val>
                                        </p:tav>
                                      </p:tavLst>
                                    </p:anim>
                                    <p:anim calcmode="lin" valueType="num">
                                      <p:cBhvr>
                                        <p:cTn id="8" dur="1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Effect transition="in" filter="fade">
                                      <p:cBhvr>
                                        <p:cTn id="14" dur="500"/>
                                        <p:tgtEl>
                                          <p:spTgt spid="13">
                                            <p:txEl>
                                              <p:pRg st="0" end="0"/>
                                            </p:txEl>
                                          </p:spTgt>
                                        </p:tgtEl>
                                      </p:cBhvr>
                                    </p:animEffect>
                                    <p:anim calcmode="lin" valueType="num">
                                      <p:cBhvr>
                                        <p:cTn id="15"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Effect transition="in" filter="fade">
                                      <p:cBhvr>
                                        <p:cTn id="19" dur="500"/>
                                        <p:tgtEl>
                                          <p:spTgt spid="13">
                                            <p:txEl>
                                              <p:pRg st="1" end="1"/>
                                            </p:txEl>
                                          </p:spTgt>
                                        </p:tgtEl>
                                      </p:cBhvr>
                                    </p:animEffect>
                                    <p:anim calcmode="lin" valueType="num">
                                      <p:cBhvr>
                                        <p:cTn id="20"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3">
                                            <p:txEl>
                                              <p:pRg st="2" end="2"/>
                                            </p:txEl>
                                          </p:spTgt>
                                        </p:tgtEl>
                                        <p:attrNameLst>
                                          <p:attrName>style.visibility</p:attrName>
                                        </p:attrNameLst>
                                      </p:cBhvr>
                                      <p:to>
                                        <p:strVal val="visible"/>
                                      </p:to>
                                    </p:set>
                                    <p:animEffect transition="in" filter="fade">
                                      <p:cBhvr>
                                        <p:cTn id="24" dur="500"/>
                                        <p:tgtEl>
                                          <p:spTgt spid="13">
                                            <p:txEl>
                                              <p:pRg st="2" end="2"/>
                                            </p:txEl>
                                          </p:spTgt>
                                        </p:tgtEl>
                                      </p:cBhvr>
                                    </p:animEffect>
                                    <p:anim calcmode="lin" valueType="num">
                                      <p:cBhvr>
                                        <p:cTn id="25"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3">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3">
                                            <p:txEl>
                                              <p:pRg st="3" end="3"/>
                                            </p:txEl>
                                          </p:spTgt>
                                        </p:tgtEl>
                                        <p:attrNameLst>
                                          <p:attrName>style.visibility</p:attrName>
                                        </p:attrNameLst>
                                      </p:cBhvr>
                                      <p:to>
                                        <p:strVal val="visible"/>
                                      </p:to>
                                    </p:set>
                                    <p:animEffect transition="in" filter="fade">
                                      <p:cBhvr>
                                        <p:cTn id="29" dur="500"/>
                                        <p:tgtEl>
                                          <p:spTgt spid="13">
                                            <p:txEl>
                                              <p:pRg st="3" end="3"/>
                                            </p:txEl>
                                          </p:spTgt>
                                        </p:tgtEl>
                                      </p:cBhvr>
                                    </p:animEffect>
                                    <p:anim calcmode="lin" valueType="num">
                                      <p:cBhvr>
                                        <p:cTn id="30"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3">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3">
                                            <p:txEl>
                                              <p:pRg st="4" end="4"/>
                                            </p:txEl>
                                          </p:spTgt>
                                        </p:tgtEl>
                                        <p:attrNameLst>
                                          <p:attrName>style.visibility</p:attrName>
                                        </p:attrNameLst>
                                      </p:cBhvr>
                                      <p:to>
                                        <p:strVal val="visible"/>
                                      </p:to>
                                    </p:set>
                                    <p:animEffect transition="in" filter="fade">
                                      <p:cBhvr>
                                        <p:cTn id="34" dur="500"/>
                                        <p:tgtEl>
                                          <p:spTgt spid="13">
                                            <p:txEl>
                                              <p:pRg st="4" end="4"/>
                                            </p:txEl>
                                          </p:spTgt>
                                        </p:tgtEl>
                                      </p:cBhvr>
                                    </p:animEffect>
                                    <p:anim calcmode="lin" valueType="num">
                                      <p:cBhvr>
                                        <p:cTn id="35"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ienciasmike.jimdo.com/"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2910" y="785794"/>
            <a:ext cx="8072494" cy="646331"/>
          </a:xfrm>
          <a:prstGeom prst="rect">
            <a:avLst/>
          </a:prstGeom>
          <a:noFill/>
        </p:spPr>
        <p:txBody>
          <a:bodyPr wrap="square" rtlCol="0">
            <a:spAutoFit/>
          </a:bodyPr>
          <a:lstStyle/>
          <a:p>
            <a:r>
              <a:rPr lang="es-SV" dirty="0" smtClean="0"/>
              <a:t>COMPLEJO EDUCATIVO “SAN FRANCISCO”</a:t>
            </a:r>
          </a:p>
          <a:p>
            <a:r>
              <a:rPr lang="es-SV" dirty="0" smtClean="0"/>
              <a:t>Asignatura : Ciencias Naturales</a:t>
            </a:r>
          </a:p>
        </p:txBody>
      </p:sp>
      <p:sp>
        <p:nvSpPr>
          <p:cNvPr id="3" name="2 CuadroTexto"/>
          <p:cNvSpPr txBox="1"/>
          <p:nvPr/>
        </p:nvSpPr>
        <p:spPr>
          <a:xfrm>
            <a:off x="2555776" y="4509120"/>
            <a:ext cx="6170458" cy="1323439"/>
          </a:xfrm>
          <a:prstGeom prst="rect">
            <a:avLst/>
          </a:prstGeom>
          <a:noFill/>
        </p:spPr>
        <p:txBody>
          <a:bodyPr wrap="square" rtlCol="0">
            <a:spAutoFit/>
          </a:bodyPr>
          <a:lstStyle/>
          <a:p>
            <a:pPr algn="ctr"/>
            <a:r>
              <a:rPr lang="es-SV" sz="4000" dirty="0" smtClean="0"/>
              <a:t>BANCO DE ÍTEMS PAES: </a:t>
            </a:r>
          </a:p>
          <a:p>
            <a:pPr algn="ctr"/>
            <a:r>
              <a:rPr lang="es-SV" sz="4000" dirty="0" smtClean="0"/>
              <a:t> CIENCIAS NATURALES</a:t>
            </a:r>
            <a:endParaRPr lang="es-SV" sz="4000" dirty="0"/>
          </a:p>
        </p:txBody>
      </p:sp>
      <p:sp>
        <p:nvSpPr>
          <p:cNvPr id="4" name="3 CuadroTexto"/>
          <p:cNvSpPr txBox="1"/>
          <p:nvPr/>
        </p:nvSpPr>
        <p:spPr>
          <a:xfrm>
            <a:off x="4214810" y="5929330"/>
            <a:ext cx="4500594" cy="830997"/>
          </a:xfrm>
          <a:prstGeom prst="rect">
            <a:avLst/>
          </a:prstGeom>
          <a:noFill/>
        </p:spPr>
        <p:txBody>
          <a:bodyPr wrap="square" rtlCol="0">
            <a:spAutoFit/>
          </a:bodyPr>
          <a:lstStyle/>
          <a:p>
            <a:pPr algn="r"/>
            <a:r>
              <a:rPr lang="es-SV" sz="2400" dirty="0" smtClean="0"/>
              <a:t>Prof. José Miguel Molina Morales </a:t>
            </a:r>
            <a:endParaRPr lang="es-SV" sz="2400" dirty="0"/>
          </a:p>
        </p:txBody>
      </p:sp>
      <p:pic>
        <p:nvPicPr>
          <p:cNvPr id="5" name="Picture 2" descr="asis"/>
          <p:cNvPicPr/>
          <p:nvPr/>
        </p:nvPicPr>
        <p:blipFill>
          <a:blip r:embed="rId2" cstate="print"/>
          <a:srcRect/>
          <a:stretch>
            <a:fillRect/>
          </a:stretch>
        </p:blipFill>
        <p:spPr bwMode="auto">
          <a:xfrm>
            <a:off x="395536" y="1772816"/>
            <a:ext cx="3436011" cy="266423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6" name="2 Subtítulo"/>
          <p:cNvSpPr txBox="1">
            <a:spLocks/>
          </p:cNvSpPr>
          <p:nvPr/>
        </p:nvSpPr>
        <p:spPr>
          <a:xfrm>
            <a:off x="2362200" y="6050037"/>
            <a:ext cx="6705600" cy="685800"/>
          </a:xfrm>
          <a:prstGeom prst="rect">
            <a:avLst/>
          </a:prstGeom>
          <a:solidFill>
            <a:srgbClr val="002060"/>
          </a:solidFill>
          <a:ln>
            <a:solidFill>
              <a:schemeClr val="accent1"/>
            </a:solidFill>
          </a:ln>
          <a:effectLst>
            <a:softEdge rad="12700"/>
          </a:effectLst>
        </p:spPr>
        <p:txBody>
          <a:bodyPr vert="horz" anchor="ctr">
            <a:normAutofit/>
          </a:bodyPr>
          <a:lstStyle/>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lang="es-SV" sz="2600" noProof="0" dirty="0" smtClean="0">
                <a:solidFill>
                  <a:srgbClr val="FFFFFF"/>
                </a:solidFill>
                <a:hlinkClick r:id="rId3"/>
              </a:rPr>
              <a:t>www.cienciasmike.jimdo.com</a:t>
            </a:r>
            <a:r>
              <a:rPr lang="es-SV" sz="2600" noProof="0" dirty="0" smtClean="0">
                <a:solidFill>
                  <a:srgbClr val="FFFFFF"/>
                </a:solidFill>
              </a:rPr>
              <a:t> </a:t>
            </a:r>
            <a:endParaRPr kumimoji="0" lang="es-SV" sz="26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sz="quarter" idx="1"/>
          </p:nvPr>
        </p:nvSpPr>
        <p:spPr>
          <a:xfrm>
            <a:off x="457200" y="692695"/>
            <a:ext cx="8229600" cy="5433467"/>
          </a:xfrm>
        </p:spPr>
        <p:txBody>
          <a:bodyPr>
            <a:noAutofit/>
          </a:bodyPr>
          <a:lstStyle/>
          <a:p>
            <a:pPr>
              <a:lnSpc>
                <a:spcPct val="80000"/>
              </a:lnSpc>
            </a:pPr>
            <a:r>
              <a:rPr lang="es-ES_tradnl" sz="2000" dirty="0"/>
              <a:t>23. La hormona masculina que controla el desarrollo, el crecimiento de los órganos sexuales masculinos, el desarrollo de las características sexuales secundarías masculinas </a:t>
            </a:r>
            <a:r>
              <a:rPr lang="es-ES_tradnl" sz="2000" dirty="0" smtClean="0"/>
              <a:t>es</a:t>
            </a:r>
            <a:endParaRPr lang="es-ES" sz="2000" dirty="0" smtClean="0"/>
          </a:p>
          <a:p>
            <a:pPr>
              <a:lnSpc>
                <a:spcPct val="80000"/>
              </a:lnSpc>
              <a:buNone/>
            </a:pPr>
            <a:r>
              <a:rPr lang="es-ES_tradnl" sz="2000" dirty="0" smtClean="0"/>
              <a:t>   A</a:t>
            </a:r>
            <a:r>
              <a:rPr lang="es-ES_tradnl" sz="2000" dirty="0"/>
              <a:t>.	progesterona</a:t>
            </a:r>
          </a:p>
          <a:p>
            <a:pPr>
              <a:lnSpc>
                <a:spcPct val="80000"/>
              </a:lnSpc>
              <a:buNone/>
            </a:pPr>
            <a:r>
              <a:rPr lang="es-ES_tradnl" sz="2000" dirty="0" smtClean="0"/>
              <a:t>   B</a:t>
            </a:r>
            <a:r>
              <a:rPr lang="es-ES_tradnl" sz="2000" dirty="0"/>
              <a:t>.	estrógeno</a:t>
            </a:r>
          </a:p>
          <a:p>
            <a:pPr>
              <a:lnSpc>
                <a:spcPct val="80000"/>
              </a:lnSpc>
              <a:buNone/>
            </a:pPr>
            <a:r>
              <a:rPr lang="es-ES_tradnl" sz="2000" dirty="0" smtClean="0"/>
              <a:t>   C</a:t>
            </a:r>
            <a:r>
              <a:rPr lang="es-ES_tradnl" sz="2000" dirty="0"/>
              <a:t>.	testosterona</a:t>
            </a:r>
          </a:p>
          <a:p>
            <a:pPr>
              <a:lnSpc>
                <a:spcPct val="80000"/>
              </a:lnSpc>
              <a:buNone/>
            </a:pPr>
            <a:r>
              <a:rPr lang="es-ES_tradnl" sz="2000" dirty="0" smtClean="0"/>
              <a:t>   D</a:t>
            </a:r>
            <a:r>
              <a:rPr lang="es-ES_tradnl" sz="2000" dirty="0"/>
              <a:t>.	folículo </a:t>
            </a:r>
            <a:r>
              <a:rPr lang="es-ES_tradnl" sz="2000" dirty="0" smtClean="0"/>
              <a:t>estimulante</a:t>
            </a:r>
          </a:p>
          <a:p>
            <a:pPr>
              <a:lnSpc>
                <a:spcPct val="80000"/>
              </a:lnSpc>
              <a:buNone/>
            </a:pPr>
            <a:endParaRPr lang="es-ES_tradnl" sz="2000" dirty="0" smtClean="0"/>
          </a:p>
          <a:p>
            <a:pPr>
              <a:lnSpc>
                <a:spcPct val="80000"/>
              </a:lnSpc>
            </a:pPr>
            <a:r>
              <a:rPr lang="es-ES_tradnl" sz="2000" dirty="0" smtClean="0"/>
              <a:t>24</a:t>
            </a:r>
            <a:r>
              <a:rPr lang="es-ES_tradnl" sz="2000" dirty="0" smtClean="0"/>
              <a:t>. La siguiente tabla muestra las funciones de algunos organelos celulares, la fila que relaciona correctamente un organelo y su función es</a:t>
            </a:r>
            <a:r>
              <a:rPr lang="es-ES_tradnl" sz="2000" dirty="0" smtClean="0"/>
              <a:t>:</a:t>
            </a:r>
          </a:p>
          <a:p>
            <a:pPr>
              <a:lnSpc>
                <a:spcPct val="80000"/>
              </a:lnSpc>
            </a:pPr>
            <a:endParaRPr lang="es-ES" sz="2000" dirty="0" smtClean="0"/>
          </a:p>
          <a:p>
            <a:pPr>
              <a:lnSpc>
                <a:spcPct val="80000"/>
              </a:lnSpc>
              <a:buNone/>
            </a:pPr>
            <a:r>
              <a:rPr lang="es-ES" sz="2000" dirty="0" smtClean="0"/>
              <a:t>      </a:t>
            </a:r>
            <a:r>
              <a:rPr lang="es-ES_tradnl" sz="2000" dirty="0" smtClean="0"/>
              <a:t>ORGANELO</a:t>
            </a:r>
            <a:r>
              <a:rPr lang="es-ES" sz="2000" dirty="0" smtClean="0"/>
              <a:t> </a:t>
            </a:r>
            <a:r>
              <a:rPr lang="es-ES" sz="2000" dirty="0" smtClean="0"/>
              <a:t> / </a:t>
            </a:r>
            <a:r>
              <a:rPr lang="es-ES_tradnl" sz="2000" dirty="0" smtClean="0"/>
              <a:t>FUNCIÓN </a:t>
            </a:r>
            <a:r>
              <a:rPr lang="es-ES_tradnl" sz="2000" dirty="0" smtClean="0"/>
              <a:t>EN LA CÉLULA</a:t>
            </a:r>
            <a:r>
              <a:rPr lang="es-ES" sz="2000" dirty="0" smtClean="0"/>
              <a:t> </a:t>
            </a:r>
            <a:endParaRPr lang="es-ES" sz="2000" dirty="0" smtClean="0"/>
          </a:p>
          <a:p>
            <a:pPr>
              <a:lnSpc>
                <a:spcPct val="80000"/>
              </a:lnSpc>
              <a:buNone/>
            </a:pPr>
            <a:r>
              <a:rPr lang="es-ES_tradnl" sz="2000" dirty="0" smtClean="0"/>
              <a:t>A)</a:t>
            </a:r>
            <a:r>
              <a:rPr lang="es-ES" sz="2000" dirty="0" smtClean="0"/>
              <a:t> </a:t>
            </a:r>
            <a:r>
              <a:rPr lang="es-ES_tradnl" sz="2000" dirty="0" smtClean="0"/>
              <a:t>Núcleo</a:t>
            </a:r>
            <a:r>
              <a:rPr lang="es-ES" sz="2000" dirty="0" smtClean="0"/>
              <a:t> /</a:t>
            </a:r>
            <a:r>
              <a:rPr lang="es-ES_tradnl" sz="2000" dirty="0" smtClean="0"/>
              <a:t>Facilita </a:t>
            </a:r>
            <a:r>
              <a:rPr lang="es-ES_tradnl" sz="2000" dirty="0" smtClean="0"/>
              <a:t>la comunicación </a:t>
            </a:r>
            <a:r>
              <a:rPr lang="es-ES_tradnl" sz="2000" dirty="0" smtClean="0"/>
              <a:t>intracelular</a:t>
            </a:r>
          </a:p>
          <a:p>
            <a:pPr>
              <a:lnSpc>
                <a:spcPct val="80000"/>
              </a:lnSpc>
              <a:buNone/>
            </a:pPr>
            <a:r>
              <a:rPr lang="es-ES_tradnl" sz="2000" dirty="0" smtClean="0"/>
              <a:t>B</a:t>
            </a:r>
            <a:r>
              <a:rPr lang="es-ES_tradnl" sz="2000" dirty="0" smtClean="0"/>
              <a:t>)</a:t>
            </a:r>
            <a:r>
              <a:rPr lang="es-ES" sz="2000" dirty="0" smtClean="0"/>
              <a:t> </a:t>
            </a:r>
            <a:r>
              <a:rPr lang="es-ES_tradnl" sz="2000" dirty="0" smtClean="0"/>
              <a:t>Retículo Endoplásmico</a:t>
            </a:r>
            <a:r>
              <a:rPr lang="es-ES" sz="2000" dirty="0" smtClean="0"/>
              <a:t> </a:t>
            </a:r>
            <a:r>
              <a:rPr lang="es-ES" sz="2000" dirty="0" smtClean="0"/>
              <a:t>/</a:t>
            </a:r>
            <a:r>
              <a:rPr lang="es-ES_tradnl" sz="2000" dirty="0" smtClean="0"/>
              <a:t>Interviene </a:t>
            </a:r>
            <a:r>
              <a:rPr lang="es-ES_tradnl" sz="2000" dirty="0" smtClean="0"/>
              <a:t>en la producción de energía  ( </a:t>
            </a:r>
            <a:r>
              <a:rPr lang="es-ES_tradnl" sz="2000" dirty="0" smtClean="0"/>
              <a:t>ATP)</a:t>
            </a:r>
            <a:endParaRPr lang="es-ES" sz="2000" dirty="0" smtClean="0"/>
          </a:p>
          <a:p>
            <a:pPr>
              <a:lnSpc>
                <a:spcPct val="80000"/>
              </a:lnSpc>
              <a:buNone/>
            </a:pPr>
            <a:r>
              <a:rPr lang="es-ES_tradnl" sz="2000" dirty="0" smtClean="0"/>
              <a:t>C</a:t>
            </a:r>
            <a:r>
              <a:rPr lang="es-ES_tradnl" sz="2000" dirty="0" smtClean="0"/>
              <a:t>)</a:t>
            </a:r>
            <a:r>
              <a:rPr lang="es-ES" sz="2000" dirty="0" smtClean="0"/>
              <a:t> </a:t>
            </a:r>
            <a:r>
              <a:rPr lang="es-ES_tradnl" sz="2000" dirty="0" smtClean="0"/>
              <a:t>Mitocondria/</a:t>
            </a:r>
            <a:r>
              <a:rPr lang="es-ES" sz="2000" dirty="0" smtClean="0"/>
              <a:t> </a:t>
            </a:r>
            <a:r>
              <a:rPr lang="es-ES_tradnl" sz="2000" dirty="0" smtClean="0"/>
              <a:t>Controla todas las  </a:t>
            </a:r>
            <a:r>
              <a:rPr lang="es-ES_tradnl" sz="2000" dirty="0" smtClean="0"/>
              <a:t>funciones </a:t>
            </a:r>
            <a:r>
              <a:rPr lang="es-ES_tradnl" sz="2000" dirty="0" smtClean="0"/>
              <a:t>celulares.</a:t>
            </a:r>
            <a:r>
              <a:rPr lang="es-ES" sz="2000" dirty="0" smtClean="0"/>
              <a:t> </a:t>
            </a:r>
            <a:endParaRPr lang="es-ES" sz="2000" dirty="0" smtClean="0"/>
          </a:p>
          <a:p>
            <a:pPr>
              <a:lnSpc>
                <a:spcPct val="80000"/>
              </a:lnSpc>
              <a:buNone/>
            </a:pPr>
            <a:r>
              <a:rPr lang="es-ES_tradnl" sz="2000" dirty="0" smtClean="0"/>
              <a:t>D</a:t>
            </a:r>
            <a:r>
              <a:rPr lang="es-ES_tradnl" sz="2000" dirty="0" smtClean="0"/>
              <a:t>)</a:t>
            </a:r>
            <a:r>
              <a:rPr lang="es-ES" sz="2000" dirty="0" smtClean="0"/>
              <a:t> </a:t>
            </a:r>
            <a:r>
              <a:rPr lang="es-ES_tradnl" sz="2000" dirty="0" smtClean="0"/>
              <a:t>Lisosoma</a:t>
            </a:r>
            <a:r>
              <a:rPr lang="es-ES" sz="2000" dirty="0" smtClean="0"/>
              <a:t> </a:t>
            </a:r>
            <a:r>
              <a:rPr lang="es-ES" sz="2000" dirty="0" smtClean="0"/>
              <a:t>/</a:t>
            </a:r>
            <a:r>
              <a:rPr lang="es-ES_tradnl" sz="2000" dirty="0" smtClean="0"/>
              <a:t>Se </a:t>
            </a:r>
            <a:r>
              <a:rPr lang="es-ES_tradnl" sz="2000" dirty="0" smtClean="0"/>
              <a:t>encarga de la digestión intracelular</a:t>
            </a:r>
            <a:r>
              <a:rPr lang="es-ES" sz="2000" dirty="0" smtClean="0"/>
              <a:t> </a:t>
            </a:r>
          </a:p>
          <a:p>
            <a:pPr>
              <a:lnSpc>
                <a:spcPct val="80000"/>
              </a:lnSpc>
              <a:buNone/>
            </a:pPr>
            <a:endParaRPr lang="es-ES" sz="2000" dirty="0" smtClean="0"/>
          </a:p>
          <a:p>
            <a:pPr>
              <a:lnSpc>
                <a:spcPct val="80000"/>
              </a:lnSpc>
            </a:pPr>
            <a:endParaRPr lang="es-ES_tradnl" sz="2000" dirty="0" smtClean="0"/>
          </a:p>
          <a:p>
            <a:pPr>
              <a:lnSpc>
                <a:spcPct val="80000"/>
              </a:lnSpc>
            </a:pPr>
            <a:endParaRPr lang="es-ES_tradnl" sz="2000" dirty="0" smtClean="0"/>
          </a:p>
          <a:p>
            <a:pPr>
              <a:lnSpc>
                <a:spcPct val="80000"/>
              </a:lnSpc>
            </a:pPr>
            <a:endParaRPr lang="es-ES_tradnl" sz="2000" dirty="0" smtClean="0"/>
          </a:p>
          <a:p>
            <a:pPr>
              <a:lnSpc>
                <a:spcPct val="80000"/>
              </a:lnSpc>
            </a:pPr>
            <a:endParaRPr lang="es-ES_tradnl" sz="2000" dirty="0" smtClean="0"/>
          </a:p>
          <a:p>
            <a:pPr>
              <a:lnSpc>
                <a:spcPct val="80000"/>
              </a:lnSpc>
              <a:buNone/>
            </a:pPr>
            <a:r>
              <a:rPr lang="es-ES" sz="2000" dirty="0"/>
              <a:t/>
            </a:r>
            <a:br>
              <a:rPr lang="es-ES" sz="2000" dirty="0"/>
            </a:br>
            <a:endParaRPr lang="es-ES" sz="2000"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sz="quarter" idx="1"/>
          </p:nvPr>
        </p:nvSpPr>
        <p:spPr>
          <a:xfrm>
            <a:off x="457200" y="260350"/>
            <a:ext cx="8229600" cy="6192838"/>
          </a:xfrm>
        </p:spPr>
        <p:txBody>
          <a:bodyPr>
            <a:noAutofit/>
          </a:bodyPr>
          <a:lstStyle/>
          <a:p>
            <a:pPr>
              <a:lnSpc>
                <a:spcPct val="80000"/>
              </a:lnSpc>
            </a:pPr>
            <a:r>
              <a:rPr lang="es-ES_tradnl" sz="1800" dirty="0"/>
              <a:t>25. El número de espermatozoides eyaculados en el hombre fértil y normal es</a:t>
            </a:r>
          </a:p>
          <a:p>
            <a:pPr>
              <a:lnSpc>
                <a:spcPct val="80000"/>
              </a:lnSpc>
              <a:buNone/>
            </a:pPr>
            <a:r>
              <a:rPr lang="es-ES_tradnl" sz="1800" dirty="0" smtClean="0"/>
              <a:t>      A</a:t>
            </a:r>
            <a:r>
              <a:rPr lang="es-ES_tradnl" sz="1800" dirty="0"/>
              <a:t>.   100 millones	</a:t>
            </a:r>
            <a:r>
              <a:rPr lang="es-ES_tradnl" sz="1800" dirty="0" smtClean="0"/>
              <a:t>                        B</a:t>
            </a:r>
            <a:r>
              <a:rPr lang="es-ES_tradnl" sz="1800" dirty="0"/>
              <a:t>.   200 millones</a:t>
            </a:r>
          </a:p>
          <a:p>
            <a:pPr>
              <a:lnSpc>
                <a:spcPct val="80000"/>
              </a:lnSpc>
              <a:buNone/>
            </a:pPr>
            <a:r>
              <a:rPr lang="es-ES_tradnl" sz="1800" dirty="0" smtClean="0"/>
              <a:t>     C</a:t>
            </a:r>
            <a:r>
              <a:rPr lang="es-ES_tradnl" sz="1800" dirty="0"/>
              <a:t>.   400 </a:t>
            </a:r>
            <a:r>
              <a:rPr lang="es-ES_tradnl" sz="1800" dirty="0" smtClean="0"/>
              <a:t>millones                                D</a:t>
            </a:r>
            <a:r>
              <a:rPr lang="es-ES_tradnl" sz="1800" dirty="0"/>
              <a:t>.  300 millones</a:t>
            </a:r>
          </a:p>
          <a:p>
            <a:pPr>
              <a:lnSpc>
                <a:spcPct val="80000"/>
              </a:lnSpc>
            </a:pPr>
            <a:r>
              <a:rPr lang="es-ES_tradnl" sz="1800" dirty="0"/>
              <a:t>26. En una fábrica la iluminación de un local se hace mediante un reflector de 300 W a 220 </a:t>
            </a:r>
            <a:r>
              <a:rPr lang="es-ES" sz="1800" dirty="0"/>
              <a:t>V. </a:t>
            </a:r>
            <a:r>
              <a:rPr lang="es-ES_tradnl" sz="1800" dirty="0"/>
              <a:t>Para que la iluminación en el área sea uniforme, el reflector es sustituido por tres bombillos de 100 W cada uno a 110 </a:t>
            </a:r>
            <a:r>
              <a:rPr lang="es-ES" sz="1800" dirty="0"/>
              <a:t>V.</a:t>
            </a:r>
            <a:endParaRPr lang="es-ES_tradnl" sz="1800" dirty="0"/>
          </a:p>
          <a:p>
            <a:pPr>
              <a:lnSpc>
                <a:spcPct val="80000"/>
              </a:lnSpc>
              <a:buNone/>
            </a:pPr>
            <a:r>
              <a:rPr lang="es-ES_tradnl" sz="1800" dirty="0" smtClean="0"/>
              <a:t>        De </a:t>
            </a:r>
            <a:r>
              <a:rPr lang="es-ES_tradnl" sz="1800" dirty="0"/>
              <a:t>acuerdo con las leyes de la electricidad, es correcto afirmar que en la nueva iluminación:</a:t>
            </a:r>
          </a:p>
          <a:p>
            <a:pPr>
              <a:lnSpc>
                <a:spcPct val="80000"/>
              </a:lnSpc>
              <a:buNone/>
            </a:pPr>
            <a:r>
              <a:rPr lang="es-ES_tradnl" sz="1800" dirty="0" smtClean="0"/>
              <a:t>       A</a:t>
            </a:r>
            <a:r>
              <a:rPr lang="es-ES_tradnl" sz="1800" dirty="0"/>
              <a:t>)  Se gastará menos </a:t>
            </a:r>
            <a:r>
              <a:rPr lang="es-ES_tradnl" sz="1800" dirty="0" smtClean="0"/>
              <a:t>energía.                 B</a:t>
            </a:r>
            <a:r>
              <a:rPr lang="es-ES_tradnl" sz="1800" dirty="0"/>
              <a:t>) Circulará menos corriente.</a:t>
            </a:r>
          </a:p>
          <a:p>
            <a:pPr>
              <a:lnSpc>
                <a:spcPct val="80000"/>
              </a:lnSpc>
              <a:buNone/>
            </a:pPr>
            <a:r>
              <a:rPr lang="es-ES_tradnl" sz="1800" dirty="0" smtClean="0"/>
              <a:t>       C</a:t>
            </a:r>
            <a:r>
              <a:rPr lang="es-ES_tradnl" sz="1800" dirty="0"/>
              <a:t>) Circulará más </a:t>
            </a:r>
            <a:r>
              <a:rPr lang="es-ES_tradnl" sz="1800" dirty="0" smtClean="0"/>
              <a:t>corriente.                      D</a:t>
            </a:r>
            <a:r>
              <a:rPr lang="es-ES_tradnl" sz="1800" dirty="0"/>
              <a:t>) Se gastará más energía.</a:t>
            </a:r>
          </a:p>
          <a:p>
            <a:pPr>
              <a:lnSpc>
                <a:spcPct val="80000"/>
              </a:lnSpc>
            </a:pPr>
            <a:r>
              <a:rPr lang="es-ES_tradnl" sz="1800" dirty="0"/>
              <a:t>27. La enfermedad que se transmite por contacto sexual o la sangre infectada y que destruye el sistema inmunológico es</a:t>
            </a:r>
          </a:p>
          <a:p>
            <a:pPr>
              <a:lnSpc>
                <a:spcPct val="80000"/>
              </a:lnSpc>
              <a:buNone/>
            </a:pPr>
            <a:r>
              <a:rPr lang="es-ES_tradnl" sz="1800" dirty="0" smtClean="0"/>
              <a:t>       A</a:t>
            </a:r>
            <a:r>
              <a:rPr lang="es-ES_tradnl" sz="1800" dirty="0"/>
              <a:t>.  </a:t>
            </a:r>
            <a:r>
              <a:rPr lang="es-ES_tradnl" sz="1800" dirty="0" smtClean="0"/>
              <a:t>Gonorrea                   B</a:t>
            </a:r>
            <a:r>
              <a:rPr lang="es-ES_tradnl" sz="1800" dirty="0"/>
              <a:t>.   Sífilis</a:t>
            </a:r>
          </a:p>
          <a:p>
            <a:pPr>
              <a:lnSpc>
                <a:spcPct val="80000"/>
              </a:lnSpc>
              <a:buNone/>
            </a:pPr>
            <a:r>
              <a:rPr lang="es-ES_tradnl" sz="1800" dirty="0" smtClean="0"/>
              <a:t>        C</a:t>
            </a:r>
            <a:r>
              <a:rPr lang="es-ES_tradnl" sz="1800" dirty="0"/>
              <a:t>.   </a:t>
            </a:r>
            <a:r>
              <a:rPr lang="es-ES_tradnl" sz="1800" dirty="0" smtClean="0"/>
              <a:t>SIDA                         D</a:t>
            </a:r>
            <a:r>
              <a:rPr lang="es-ES_tradnl" sz="1800" dirty="0"/>
              <a:t>.  Chancro</a:t>
            </a:r>
          </a:p>
          <a:p>
            <a:pPr>
              <a:lnSpc>
                <a:spcPct val="80000"/>
              </a:lnSpc>
            </a:pPr>
            <a:r>
              <a:rPr lang="es-ES_tradnl" sz="1800" dirty="0"/>
              <a:t>28. Un grupo de amigos conversa sobre sus características heredadas, y cada uno comenta</a:t>
            </a:r>
          </a:p>
          <a:p>
            <a:pPr>
              <a:lnSpc>
                <a:spcPct val="80000"/>
              </a:lnSpc>
              <a:buNone/>
            </a:pPr>
            <a:r>
              <a:rPr lang="es-ES_tradnl" sz="1800" dirty="0" smtClean="0"/>
              <a:t>      Rolando</a:t>
            </a:r>
            <a:r>
              <a:rPr lang="es-ES_tradnl" sz="1800" dirty="0"/>
              <a:t>: Tengo los ojos negros como los de mi abuelo, María    : Yo tengo el cabello rizado, al contrario de mi madre que lo tiene lacio, Yolanda:    Mi tipo de sangre es AB , mientras que el de mi padre es A y el de mi madre es B . Armando: Soy delgado como mi padre a la misma edad. De todos ellos, ¿Quién hace referencia a una característica genotípica que no se manifiesta en su fenotipo?</a:t>
            </a:r>
          </a:p>
          <a:p>
            <a:pPr>
              <a:lnSpc>
                <a:spcPct val="80000"/>
              </a:lnSpc>
              <a:buNone/>
            </a:pPr>
            <a:r>
              <a:rPr lang="es-ES_tradnl" sz="1800" dirty="0" smtClean="0"/>
              <a:t>      A</a:t>
            </a:r>
            <a:r>
              <a:rPr lang="es-ES_tradnl" sz="1800" dirty="0"/>
              <a:t>)  </a:t>
            </a:r>
            <a:r>
              <a:rPr lang="es-ES_tradnl" sz="1800" dirty="0" smtClean="0"/>
              <a:t>Rolando                  B</a:t>
            </a:r>
            <a:r>
              <a:rPr lang="es-ES_tradnl" sz="1800" dirty="0"/>
              <a:t>)  </a:t>
            </a:r>
            <a:r>
              <a:rPr lang="es-ES_tradnl" sz="1800" dirty="0" smtClean="0"/>
              <a:t>María </a:t>
            </a:r>
          </a:p>
          <a:p>
            <a:pPr>
              <a:lnSpc>
                <a:spcPct val="80000"/>
              </a:lnSpc>
              <a:buNone/>
            </a:pPr>
            <a:r>
              <a:rPr lang="es-ES_tradnl" sz="1800" dirty="0" smtClean="0"/>
              <a:t>      C</a:t>
            </a:r>
            <a:r>
              <a:rPr lang="es-ES_tradnl" sz="1800" dirty="0"/>
              <a:t>)  </a:t>
            </a:r>
            <a:r>
              <a:rPr lang="es-ES_tradnl" sz="1800" dirty="0" smtClean="0"/>
              <a:t>Yolanda                  D</a:t>
            </a:r>
            <a:r>
              <a:rPr lang="es-ES_tradnl" sz="1800" dirty="0"/>
              <a:t>)  Armando</a:t>
            </a:r>
            <a:endParaRPr lang="es-ES" sz="1800"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sz="quarter" idx="1"/>
          </p:nvPr>
        </p:nvSpPr>
        <p:spPr>
          <a:xfrm>
            <a:off x="457200" y="260350"/>
            <a:ext cx="8229600" cy="6408738"/>
          </a:xfrm>
        </p:spPr>
        <p:txBody>
          <a:bodyPr>
            <a:normAutofit/>
          </a:bodyPr>
          <a:lstStyle/>
          <a:p>
            <a:pPr>
              <a:lnSpc>
                <a:spcPct val="80000"/>
              </a:lnSpc>
            </a:pPr>
            <a:r>
              <a:rPr lang="es-ES_tradnl" sz="1800" dirty="0"/>
              <a:t>29. La edad del embarazo en la mujer que aumenta los riesgos para la salud de la madre y el recién nacido es</a:t>
            </a:r>
          </a:p>
          <a:p>
            <a:pPr>
              <a:lnSpc>
                <a:spcPct val="80000"/>
              </a:lnSpc>
              <a:buNone/>
            </a:pPr>
            <a:r>
              <a:rPr lang="es-ES_tradnl" sz="1800" dirty="0" smtClean="0"/>
              <a:t>      A</a:t>
            </a:r>
            <a:r>
              <a:rPr lang="es-ES_tradnl" sz="1800" dirty="0"/>
              <a:t>.   antes de los 18 y después de 35 años</a:t>
            </a:r>
          </a:p>
          <a:p>
            <a:pPr>
              <a:lnSpc>
                <a:spcPct val="80000"/>
              </a:lnSpc>
              <a:buNone/>
            </a:pPr>
            <a:r>
              <a:rPr lang="es-ES_tradnl" sz="1800" dirty="0" smtClean="0"/>
              <a:t>       B</a:t>
            </a:r>
            <a:r>
              <a:rPr lang="es-ES_tradnl" sz="1800" dirty="0"/>
              <a:t>.   antes de los 20 y después de 25 años</a:t>
            </a:r>
          </a:p>
          <a:p>
            <a:pPr>
              <a:lnSpc>
                <a:spcPct val="80000"/>
              </a:lnSpc>
              <a:buNone/>
            </a:pPr>
            <a:r>
              <a:rPr lang="es-ES_tradnl" sz="1800" dirty="0" smtClean="0"/>
              <a:t>      C</a:t>
            </a:r>
            <a:r>
              <a:rPr lang="es-ES_tradnl" sz="1800" dirty="0"/>
              <a:t>.   antes de los 20 y después de 30 años</a:t>
            </a:r>
          </a:p>
          <a:p>
            <a:pPr>
              <a:lnSpc>
                <a:spcPct val="80000"/>
              </a:lnSpc>
              <a:buNone/>
            </a:pPr>
            <a:r>
              <a:rPr lang="es-ES_tradnl" sz="1800" dirty="0" smtClean="0"/>
              <a:t>      D</a:t>
            </a:r>
            <a:r>
              <a:rPr lang="es-ES_tradnl" sz="1800" dirty="0"/>
              <a:t>.   antes de los 25 y después de 30 años</a:t>
            </a:r>
          </a:p>
          <a:p>
            <a:pPr>
              <a:lnSpc>
                <a:spcPct val="80000"/>
              </a:lnSpc>
            </a:pPr>
            <a:r>
              <a:rPr lang="es-ES_tradnl" sz="1800" dirty="0"/>
              <a:t>30. La enfermedad de transmisión sexual que produce una lesión denominada Chancro es</a:t>
            </a:r>
          </a:p>
          <a:p>
            <a:pPr>
              <a:lnSpc>
                <a:spcPct val="80000"/>
              </a:lnSpc>
              <a:buNone/>
            </a:pPr>
            <a:r>
              <a:rPr lang="es-ES_tradnl" sz="1800" dirty="0" smtClean="0"/>
              <a:t>       A</a:t>
            </a:r>
            <a:r>
              <a:rPr lang="es-ES_tradnl" sz="1800" dirty="0"/>
              <a:t>.   </a:t>
            </a:r>
            <a:r>
              <a:rPr lang="es-ES_tradnl" sz="1800" dirty="0" smtClean="0"/>
              <a:t>SIDA                B</a:t>
            </a:r>
            <a:r>
              <a:rPr lang="es-ES_tradnl" sz="1800" dirty="0"/>
              <a:t>.   </a:t>
            </a:r>
            <a:r>
              <a:rPr lang="es-ES_tradnl" sz="1800" dirty="0" smtClean="0"/>
              <a:t>Sífilis                C</a:t>
            </a:r>
            <a:r>
              <a:rPr lang="es-ES_tradnl" sz="1800" dirty="0"/>
              <a:t>.  </a:t>
            </a:r>
            <a:r>
              <a:rPr lang="es-ES_tradnl" sz="1800" dirty="0" smtClean="0"/>
              <a:t>Gonorrea                     D</a:t>
            </a:r>
            <a:r>
              <a:rPr lang="es-ES_tradnl" sz="1800" dirty="0"/>
              <a:t>.  Herpes</a:t>
            </a:r>
          </a:p>
          <a:p>
            <a:pPr>
              <a:lnSpc>
                <a:spcPct val="80000"/>
              </a:lnSpc>
            </a:pPr>
            <a:r>
              <a:rPr lang="es-ES_tradnl" sz="1800" dirty="0"/>
              <a:t>31. La razón por la cual se debe evitar ubicar el norte geográfico con una brújula, cuando estamos cerca de alambres conductores de comente eléctrica es:</a:t>
            </a:r>
          </a:p>
          <a:p>
            <a:pPr>
              <a:lnSpc>
                <a:spcPct val="80000"/>
              </a:lnSpc>
              <a:buNone/>
            </a:pPr>
            <a:r>
              <a:rPr lang="es-ES_tradnl" sz="1800" dirty="0" smtClean="0"/>
              <a:t>      A</a:t>
            </a:r>
            <a:r>
              <a:rPr lang="es-ES_tradnl" sz="1800" dirty="0"/>
              <a:t>) La presencia de carga eléctrica en los cables influye sobre la brújula</a:t>
            </a:r>
          </a:p>
          <a:p>
            <a:pPr>
              <a:lnSpc>
                <a:spcPct val="80000"/>
              </a:lnSpc>
              <a:buNone/>
            </a:pPr>
            <a:r>
              <a:rPr lang="es-ES_tradnl" sz="1800" dirty="0" smtClean="0"/>
              <a:t>      B</a:t>
            </a:r>
            <a:r>
              <a:rPr lang="es-ES_tradnl" sz="1800" dirty="0"/>
              <a:t>) La corriente eléctrica en los cables neutraliza al campo magnético terrestre.</a:t>
            </a:r>
          </a:p>
          <a:p>
            <a:pPr>
              <a:lnSpc>
                <a:spcPct val="80000"/>
              </a:lnSpc>
              <a:buNone/>
            </a:pPr>
            <a:r>
              <a:rPr lang="es-ES_tradnl" sz="1800" dirty="0" smtClean="0"/>
              <a:t>      C</a:t>
            </a:r>
            <a:r>
              <a:rPr lang="es-ES_tradnl" sz="1800" dirty="0"/>
              <a:t>) El campo magnético producido por la corriente eléctrica influye en la brújula</a:t>
            </a:r>
          </a:p>
          <a:p>
            <a:pPr>
              <a:lnSpc>
                <a:spcPct val="80000"/>
              </a:lnSpc>
              <a:buNone/>
            </a:pPr>
            <a:r>
              <a:rPr lang="es-ES_tradnl" sz="1800" dirty="0" smtClean="0"/>
              <a:t>      D</a:t>
            </a:r>
            <a:r>
              <a:rPr lang="es-ES_tradnl" sz="1800" dirty="0"/>
              <a:t>) El campo magnético terrestre induce corrientes adicionales en el alambre que afectan a la brújula.</a:t>
            </a:r>
          </a:p>
          <a:p>
            <a:pPr>
              <a:lnSpc>
                <a:spcPct val="80000"/>
              </a:lnSpc>
            </a:pPr>
            <a:r>
              <a:rPr lang="es-ES_tradnl" sz="1800" dirty="0"/>
              <a:t>32. La fuerza de atracción que ejercen entre sí las moléculas de un líquido (cohesión), hacen que reduzca su superficie al mínimo. Este fenómeno es conocido corno</a:t>
            </a:r>
          </a:p>
          <a:p>
            <a:pPr>
              <a:lnSpc>
                <a:spcPct val="80000"/>
              </a:lnSpc>
              <a:buNone/>
            </a:pPr>
            <a:r>
              <a:rPr lang="es-ES_tradnl" sz="1800" dirty="0" smtClean="0"/>
              <a:t>     A</a:t>
            </a:r>
            <a:r>
              <a:rPr lang="es-ES_tradnl" sz="1800" dirty="0"/>
              <a:t>.  </a:t>
            </a:r>
            <a:r>
              <a:rPr lang="es-ES_tradnl" sz="1800" dirty="0" smtClean="0"/>
              <a:t>Viscosidad    B</a:t>
            </a:r>
            <a:r>
              <a:rPr lang="es-ES_tradnl" sz="1800" dirty="0"/>
              <a:t>.   </a:t>
            </a:r>
            <a:r>
              <a:rPr lang="es-ES_tradnl" sz="1800" dirty="0" smtClean="0"/>
              <a:t>Capilaridad     C</a:t>
            </a:r>
            <a:r>
              <a:rPr lang="es-ES_tradnl" sz="1800" dirty="0"/>
              <a:t>.   tensión </a:t>
            </a:r>
            <a:r>
              <a:rPr lang="es-ES_tradnl" sz="1800" dirty="0" smtClean="0"/>
              <a:t>superficial       D</a:t>
            </a:r>
            <a:r>
              <a:rPr lang="es-ES_tradnl" sz="1800" dirty="0"/>
              <a:t>.  presión</a:t>
            </a:r>
            <a:endParaRPr lang="es-ES" sz="1800"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endParaRPr lang="es-SV"/>
          </a:p>
        </p:txBody>
      </p:sp>
      <p:sp>
        <p:nvSpPr>
          <p:cNvPr id="12294" name="Rectangle 6"/>
          <p:cNvSpPr>
            <a:spLocks noGrp="1" noChangeArrowheads="1"/>
          </p:cNvSpPr>
          <p:nvPr>
            <p:ph sz="quarter" idx="1"/>
          </p:nvPr>
        </p:nvSpPr>
        <p:spPr/>
        <p:txBody>
          <a:bodyPr>
            <a:normAutofit fontScale="92500" lnSpcReduction="20000"/>
          </a:bodyPr>
          <a:lstStyle/>
          <a:p>
            <a:pPr algn="l">
              <a:lnSpc>
                <a:spcPct val="80000"/>
              </a:lnSpc>
            </a:pPr>
            <a:r>
              <a:rPr lang="es-ES_tradnl" sz="2400" dirty="0"/>
              <a:t>1.Existen mezclas que no son homogéneas, ni heterogéneas, por lo tanto se les considera intermedias y reciben el nombre de</a:t>
            </a:r>
          </a:p>
          <a:p>
            <a:pPr algn="l">
              <a:lnSpc>
                <a:spcPct val="80000"/>
              </a:lnSpc>
              <a:buNone/>
            </a:pPr>
            <a:r>
              <a:rPr lang="es-ES_tradnl" sz="2400" dirty="0"/>
              <a:t>   </a:t>
            </a:r>
            <a:r>
              <a:rPr lang="es-ES_tradnl" sz="2400" dirty="0" smtClean="0"/>
              <a:t> A</a:t>
            </a:r>
            <a:r>
              <a:rPr lang="es-ES_tradnl" sz="2400" dirty="0"/>
              <a:t>.   Gases                                       B.   sólidos</a:t>
            </a:r>
          </a:p>
          <a:p>
            <a:pPr algn="l">
              <a:lnSpc>
                <a:spcPct val="80000"/>
              </a:lnSpc>
              <a:buNone/>
            </a:pPr>
            <a:r>
              <a:rPr lang="es-ES_tradnl" sz="2400" dirty="0"/>
              <a:t>   </a:t>
            </a:r>
            <a:r>
              <a:rPr lang="es-ES_tradnl" sz="2400" dirty="0" smtClean="0"/>
              <a:t> C</a:t>
            </a:r>
            <a:r>
              <a:rPr lang="es-ES_tradnl" sz="2400" dirty="0"/>
              <a:t>.   Coloide                                     D.   líquidos</a:t>
            </a:r>
          </a:p>
          <a:p>
            <a:pPr algn="l">
              <a:lnSpc>
                <a:spcPct val="80000"/>
              </a:lnSpc>
            </a:pPr>
            <a:r>
              <a:rPr lang="es-ES_tradnl" sz="2400" dirty="0"/>
              <a:t>2. Cuando nosotros entramos a un cuarto oscuro repentinamente, al principio no</a:t>
            </a:r>
          </a:p>
          <a:p>
            <a:pPr algn="l">
              <a:lnSpc>
                <a:spcPct val="80000"/>
              </a:lnSpc>
              <a:buNone/>
            </a:pPr>
            <a:r>
              <a:rPr lang="es-ES_tradnl" sz="2400" dirty="0" smtClean="0"/>
              <a:t>    Vemos</a:t>
            </a:r>
            <a:r>
              <a:rPr lang="es-ES_tradnl" sz="2400" dirty="0"/>
              <a:t>; pero luego la pupila empieza a dilatarse y podemos ver </a:t>
            </a:r>
            <a:r>
              <a:rPr lang="es-ES_tradnl" sz="2400" dirty="0" smtClean="0"/>
              <a:t>mejor. El </a:t>
            </a:r>
            <a:r>
              <a:rPr lang="es-ES_tradnl" sz="2400" dirty="0"/>
              <a:t>camaleón cambia de color según sea el ambiente en que se encuentra. Los hechos anteriores son </a:t>
            </a:r>
          </a:p>
          <a:p>
            <a:pPr algn="l">
              <a:lnSpc>
                <a:spcPct val="80000"/>
              </a:lnSpc>
              <a:buNone/>
            </a:pPr>
            <a:r>
              <a:rPr lang="es-ES_tradnl" sz="2400" dirty="0" smtClean="0"/>
              <a:t>     Característicos </a:t>
            </a:r>
            <a:r>
              <a:rPr lang="es-ES_tradnl" sz="2400" dirty="0"/>
              <a:t>de todos los seres vivos y corresponde a la función:</a:t>
            </a:r>
          </a:p>
          <a:p>
            <a:pPr algn="l">
              <a:lnSpc>
                <a:spcPct val="80000"/>
              </a:lnSpc>
              <a:buNone/>
            </a:pPr>
            <a:r>
              <a:rPr lang="es-ES_tradnl" sz="2400" dirty="0" smtClean="0"/>
              <a:t>     A</a:t>
            </a:r>
            <a:r>
              <a:rPr lang="es-ES_tradnl" sz="2400" dirty="0"/>
              <a:t>)  Adaptación                                   B)   Movimiento</a:t>
            </a:r>
          </a:p>
          <a:p>
            <a:pPr algn="l">
              <a:lnSpc>
                <a:spcPct val="80000"/>
              </a:lnSpc>
              <a:buNone/>
            </a:pPr>
            <a:r>
              <a:rPr lang="es-ES_tradnl" sz="2400" dirty="0" smtClean="0"/>
              <a:t>     C</a:t>
            </a:r>
            <a:r>
              <a:rPr lang="es-ES_tradnl" sz="2400" dirty="0"/>
              <a:t>)  Sensibilidad                                 D)  Evolución</a:t>
            </a:r>
          </a:p>
          <a:p>
            <a:pPr algn="l">
              <a:lnSpc>
                <a:spcPct val="80000"/>
              </a:lnSpc>
            </a:pPr>
            <a:r>
              <a:rPr lang="es-ES_tradnl" sz="2400" dirty="0"/>
              <a:t>3. Una disolución 1M (1 molar) de cloruro de sodio (NaCl) es</a:t>
            </a:r>
          </a:p>
          <a:p>
            <a:pPr algn="l">
              <a:lnSpc>
                <a:spcPct val="80000"/>
              </a:lnSpc>
              <a:buNone/>
            </a:pPr>
            <a:r>
              <a:rPr lang="es-ES_tradnl" sz="2400" dirty="0" smtClean="0"/>
              <a:t>      </a:t>
            </a:r>
            <a:r>
              <a:rPr lang="es-ES_tradnl" sz="2400" dirty="0"/>
              <a:t>A.   58.5 g.                                         B.  57.5 g.</a:t>
            </a:r>
          </a:p>
          <a:p>
            <a:pPr algn="l">
              <a:lnSpc>
                <a:spcPct val="80000"/>
              </a:lnSpc>
              <a:buNone/>
            </a:pPr>
            <a:r>
              <a:rPr lang="es-ES_tradnl" sz="2400" dirty="0" smtClean="0"/>
              <a:t>      </a:t>
            </a:r>
            <a:r>
              <a:rPr lang="es-ES_tradnl" sz="2400" dirty="0"/>
              <a:t>C.   58.2 g.                                         D.  59.2 g.</a:t>
            </a:r>
            <a:endParaRPr lang="es-ES" sz="2400" dirty="0"/>
          </a:p>
        </p:txBody>
      </p:sp>
    </p:spTree>
    <p:custDataLst>
      <p:tags r:id="rId1"/>
    </p:custData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sz="quarter" idx="1"/>
          </p:nvPr>
        </p:nvSpPr>
        <p:spPr>
          <a:xfrm>
            <a:off x="457200" y="476250"/>
            <a:ext cx="8229600" cy="5649913"/>
          </a:xfrm>
        </p:spPr>
        <p:txBody>
          <a:bodyPr>
            <a:noAutofit/>
          </a:bodyPr>
          <a:lstStyle/>
          <a:p>
            <a:pPr>
              <a:lnSpc>
                <a:spcPct val="80000"/>
              </a:lnSpc>
            </a:pPr>
            <a:r>
              <a:rPr lang="es-ES_tradnl" sz="2000" dirty="0"/>
              <a:t>4.        Los portadores de la herencia, lo mismo que de todas las demás propiedades de la vida, son los genes. Este enunciado corresponde a la hipótesis de</a:t>
            </a:r>
          </a:p>
          <a:p>
            <a:pPr>
              <a:lnSpc>
                <a:spcPct val="80000"/>
              </a:lnSpc>
              <a:buNone/>
            </a:pPr>
            <a:r>
              <a:rPr lang="es-ES_tradnl" sz="2000" dirty="0" smtClean="0"/>
              <a:t>     A</a:t>
            </a:r>
            <a:r>
              <a:rPr lang="es-ES_tradnl" sz="2000" dirty="0"/>
              <a:t>.  la generación </a:t>
            </a:r>
            <a:r>
              <a:rPr lang="es-ES_tradnl" sz="2000" dirty="0" smtClean="0"/>
              <a:t>espontánea                                   B</a:t>
            </a:r>
            <a:r>
              <a:rPr lang="es-ES_tradnl" sz="2000" dirty="0"/>
              <a:t>.   del </a:t>
            </a:r>
            <a:r>
              <a:rPr lang="es-ES_tradnl" sz="2000" dirty="0" smtClean="0"/>
              <a:t>gen                           C</a:t>
            </a:r>
            <a:r>
              <a:rPr lang="es-ES_tradnl" sz="2000" dirty="0"/>
              <a:t>.   </a:t>
            </a:r>
            <a:r>
              <a:rPr lang="es-ES_tradnl" sz="2000" dirty="0" smtClean="0"/>
              <a:t>Creacionista                                                      D</a:t>
            </a:r>
            <a:r>
              <a:rPr lang="es-ES_tradnl" sz="2000" dirty="0"/>
              <a:t>.  de </a:t>
            </a:r>
            <a:r>
              <a:rPr lang="es-ES_tradnl" sz="2000" dirty="0" err="1"/>
              <a:t>Arrhenius</a:t>
            </a:r>
            <a:endParaRPr lang="es-ES_tradnl" sz="2000" dirty="0"/>
          </a:p>
          <a:p>
            <a:pPr>
              <a:lnSpc>
                <a:spcPct val="80000"/>
              </a:lnSpc>
            </a:pPr>
            <a:endParaRPr lang="es-ES_tradnl" sz="2000" dirty="0"/>
          </a:p>
          <a:p>
            <a:pPr>
              <a:lnSpc>
                <a:spcPct val="80000"/>
              </a:lnSpc>
            </a:pPr>
            <a:r>
              <a:rPr lang="es-ES_tradnl" sz="2000" dirty="0"/>
              <a:t>5.       Todo ser vivo animal, vegetal o intermedio como virus, está formada a partir de elementos básicos como</a:t>
            </a:r>
          </a:p>
          <a:p>
            <a:pPr>
              <a:lnSpc>
                <a:spcPct val="80000"/>
              </a:lnSpc>
              <a:buNone/>
            </a:pPr>
            <a:r>
              <a:rPr lang="es-ES_tradnl" sz="2000" dirty="0" smtClean="0"/>
              <a:t>     A</a:t>
            </a:r>
            <a:r>
              <a:rPr lang="es-ES_tradnl" sz="2000" dirty="0"/>
              <a:t>.  Carbono, Hidrógeno, Oxígeno, Azufre, Hierro</a:t>
            </a:r>
          </a:p>
          <a:p>
            <a:pPr>
              <a:lnSpc>
                <a:spcPct val="80000"/>
              </a:lnSpc>
              <a:buNone/>
            </a:pPr>
            <a:r>
              <a:rPr lang="es-ES_tradnl" sz="2000" dirty="0" smtClean="0"/>
              <a:t>     B</a:t>
            </a:r>
            <a:r>
              <a:rPr lang="es-ES_tradnl" sz="2000" dirty="0"/>
              <a:t>.   Carbono, Oxígeno, Plata, Nitrógeno</a:t>
            </a:r>
          </a:p>
          <a:p>
            <a:pPr>
              <a:lnSpc>
                <a:spcPct val="80000"/>
              </a:lnSpc>
              <a:buNone/>
            </a:pPr>
            <a:r>
              <a:rPr lang="es-ES_tradnl" sz="2000" dirty="0" smtClean="0"/>
              <a:t>     C</a:t>
            </a:r>
            <a:r>
              <a:rPr lang="es-ES_tradnl" sz="2000" dirty="0"/>
              <a:t>.   Carbono, Hidrógeno, Oxígeno, Nitrógeno, Azufre, Fósforo</a:t>
            </a:r>
          </a:p>
          <a:p>
            <a:pPr>
              <a:lnSpc>
                <a:spcPct val="80000"/>
              </a:lnSpc>
              <a:buNone/>
            </a:pPr>
            <a:r>
              <a:rPr lang="es-ES_tradnl" sz="2000" dirty="0" smtClean="0"/>
              <a:t>     D</a:t>
            </a:r>
            <a:r>
              <a:rPr lang="es-ES_tradnl" sz="2000" dirty="0"/>
              <a:t>.  Hidrógeno, Nitrógeno, Azufre, </a:t>
            </a:r>
            <a:r>
              <a:rPr lang="es-ES_tradnl" sz="2000" dirty="0" smtClean="0"/>
              <a:t>Selenio</a:t>
            </a:r>
          </a:p>
          <a:p>
            <a:pPr>
              <a:lnSpc>
                <a:spcPct val="80000"/>
              </a:lnSpc>
              <a:buNone/>
            </a:pPr>
            <a:endParaRPr lang="es-ES_tradnl" sz="2000" dirty="0"/>
          </a:p>
          <a:p>
            <a:pPr>
              <a:lnSpc>
                <a:spcPct val="80000"/>
              </a:lnSpc>
            </a:pPr>
            <a:r>
              <a:rPr lang="es-ES_tradnl" sz="2000" dirty="0"/>
              <a:t>6.       De las siguientes opciones, una cadena alimenticia es un buen ejemplo de relaciones entre:</a:t>
            </a:r>
          </a:p>
          <a:p>
            <a:pPr>
              <a:lnSpc>
                <a:spcPct val="80000"/>
              </a:lnSpc>
              <a:buNone/>
            </a:pPr>
            <a:r>
              <a:rPr lang="es-ES_tradnl" sz="2000" dirty="0" smtClean="0"/>
              <a:t>     A</a:t>
            </a:r>
            <a:r>
              <a:rPr lang="es-ES_tradnl" sz="2000" dirty="0"/>
              <a:t>)  Parásitos y hospedantes</a:t>
            </a:r>
          </a:p>
          <a:p>
            <a:pPr>
              <a:lnSpc>
                <a:spcPct val="80000"/>
              </a:lnSpc>
              <a:buNone/>
            </a:pPr>
            <a:r>
              <a:rPr lang="es-ES_tradnl" sz="2000" dirty="0" smtClean="0"/>
              <a:t>     B</a:t>
            </a:r>
            <a:r>
              <a:rPr lang="es-ES_tradnl" sz="2000" dirty="0"/>
              <a:t>)  Organismos miméticos</a:t>
            </a:r>
          </a:p>
          <a:p>
            <a:pPr>
              <a:lnSpc>
                <a:spcPct val="80000"/>
              </a:lnSpc>
              <a:buNone/>
            </a:pPr>
            <a:r>
              <a:rPr lang="es-ES_tradnl" sz="2000" dirty="0" smtClean="0"/>
              <a:t>     C</a:t>
            </a:r>
            <a:r>
              <a:rPr lang="es-ES_tradnl" sz="2000" dirty="0"/>
              <a:t>)  Presas y depredadores</a:t>
            </a:r>
          </a:p>
          <a:p>
            <a:pPr>
              <a:lnSpc>
                <a:spcPct val="80000"/>
              </a:lnSpc>
              <a:buNone/>
            </a:pPr>
            <a:r>
              <a:rPr lang="es-ES_tradnl" sz="2000" dirty="0" smtClean="0"/>
              <a:t>     D</a:t>
            </a:r>
            <a:r>
              <a:rPr lang="es-ES_tradnl" sz="2000" dirty="0"/>
              <a:t>)  Organismos Simbióticos</a:t>
            </a:r>
            <a:endParaRPr lang="es-ES" sz="2000"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7" name="Picture 7"/>
          <p:cNvPicPr>
            <a:picLocks noChangeAspect="1" noChangeArrowheads="1"/>
          </p:cNvPicPr>
          <p:nvPr/>
        </p:nvPicPr>
        <p:blipFill>
          <a:blip r:embed="rId2" cstate="print"/>
          <a:srcRect/>
          <a:stretch>
            <a:fillRect/>
          </a:stretch>
        </p:blipFill>
        <p:spPr bwMode="auto">
          <a:xfrm>
            <a:off x="2411413" y="4149725"/>
            <a:ext cx="2881312" cy="719138"/>
          </a:xfrm>
          <a:prstGeom prst="rect">
            <a:avLst/>
          </a:prstGeom>
          <a:noFill/>
          <a:ln w="9525">
            <a:noFill/>
            <a:miter lim="800000"/>
            <a:headEnd/>
            <a:tailEnd/>
          </a:ln>
        </p:spPr>
      </p:pic>
      <p:sp>
        <p:nvSpPr>
          <p:cNvPr id="15366" name="Rectangle 6"/>
          <p:cNvSpPr>
            <a:spLocks noGrp="1" noChangeArrowheads="1"/>
          </p:cNvSpPr>
          <p:nvPr>
            <p:ph sz="quarter" idx="1"/>
          </p:nvPr>
        </p:nvSpPr>
        <p:spPr>
          <a:xfrm>
            <a:off x="612648" y="476672"/>
            <a:ext cx="8153400" cy="5619328"/>
          </a:xfrm>
        </p:spPr>
        <p:txBody>
          <a:bodyPr>
            <a:normAutofit fontScale="92500" lnSpcReduction="10000"/>
          </a:bodyPr>
          <a:lstStyle/>
          <a:p>
            <a:pPr algn="l">
              <a:lnSpc>
                <a:spcPct val="80000"/>
              </a:lnSpc>
            </a:pPr>
            <a:r>
              <a:rPr lang="es-ES_tradnl" sz="1800" dirty="0"/>
              <a:t>7.        El literal que mejor expresa por qué un ser vivo es un sistema abierto es</a:t>
            </a:r>
          </a:p>
          <a:p>
            <a:pPr algn="l">
              <a:lnSpc>
                <a:spcPct val="80000"/>
              </a:lnSpc>
              <a:buNone/>
            </a:pPr>
            <a:r>
              <a:rPr lang="es-ES_tradnl" sz="1800" dirty="0" smtClean="0"/>
              <a:t>     A</a:t>
            </a:r>
            <a:r>
              <a:rPr lang="es-ES_tradnl" sz="1800" dirty="0"/>
              <a:t>.   en el que sólo ingresa energía.</a:t>
            </a:r>
          </a:p>
          <a:p>
            <a:pPr algn="l">
              <a:lnSpc>
                <a:spcPct val="80000"/>
              </a:lnSpc>
              <a:buNone/>
            </a:pPr>
            <a:r>
              <a:rPr lang="es-ES_tradnl" sz="1800" dirty="0" smtClean="0"/>
              <a:t>     B</a:t>
            </a:r>
            <a:r>
              <a:rPr lang="es-ES_tradnl" sz="1800" dirty="0"/>
              <a:t>.   No hay intercambio con el medio </a:t>
            </a:r>
            <a:r>
              <a:rPr lang="es-ES_tradnl" sz="1800" dirty="0" smtClean="0"/>
              <a:t>exterior </a:t>
            </a:r>
          </a:p>
          <a:p>
            <a:pPr algn="l">
              <a:lnSpc>
                <a:spcPct val="80000"/>
              </a:lnSpc>
              <a:buNone/>
            </a:pPr>
            <a:r>
              <a:rPr lang="es-ES_tradnl" sz="1800" dirty="0" smtClean="0"/>
              <a:t>     C</a:t>
            </a:r>
            <a:r>
              <a:rPr lang="es-ES_tradnl" sz="1800" dirty="0"/>
              <a:t>.   Sólo permite la salida de energía</a:t>
            </a:r>
          </a:p>
          <a:p>
            <a:pPr algn="l">
              <a:lnSpc>
                <a:spcPct val="80000"/>
              </a:lnSpc>
              <a:buNone/>
            </a:pPr>
            <a:r>
              <a:rPr lang="es-ES_tradnl" sz="1800" dirty="0" smtClean="0"/>
              <a:t>     D</a:t>
            </a:r>
            <a:r>
              <a:rPr lang="es-ES_tradnl" sz="1800" dirty="0"/>
              <a:t>.   El que intercambia energía, materia, es decir permite el ingreso y salida de energía.</a:t>
            </a:r>
          </a:p>
          <a:p>
            <a:pPr algn="l">
              <a:lnSpc>
                <a:spcPct val="80000"/>
              </a:lnSpc>
              <a:buNone/>
            </a:pPr>
            <a:r>
              <a:rPr lang="es-ES_tradnl" sz="1800" dirty="0"/>
              <a:t>	</a:t>
            </a:r>
          </a:p>
          <a:p>
            <a:pPr algn="l">
              <a:lnSpc>
                <a:spcPct val="80000"/>
              </a:lnSpc>
            </a:pPr>
            <a:r>
              <a:rPr lang="es-ES_tradnl" sz="1800" dirty="0"/>
              <a:t>8.        Las dos nuevas partículas atómicas recientemente descubiertas son</a:t>
            </a:r>
          </a:p>
          <a:p>
            <a:pPr algn="l">
              <a:lnSpc>
                <a:spcPct val="80000"/>
              </a:lnSpc>
              <a:buNone/>
            </a:pPr>
            <a:r>
              <a:rPr lang="es-ES_tradnl" sz="1800" dirty="0" smtClean="0"/>
              <a:t>     A</a:t>
            </a:r>
            <a:r>
              <a:rPr lang="es-ES_tradnl" sz="1800" dirty="0"/>
              <a:t>.  protones, </a:t>
            </a:r>
            <a:r>
              <a:rPr lang="es-ES_tradnl" sz="1800" dirty="0" smtClean="0"/>
              <a:t>neutrinos                          B</a:t>
            </a:r>
            <a:r>
              <a:rPr lang="es-ES_tradnl" sz="1800" dirty="0"/>
              <a:t>.   electrones, quarks</a:t>
            </a:r>
            <a:endParaRPr lang="en-US" sz="1800" dirty="0"/>
          </a:p>
          <a:p>
            <a:pPr algn="l">
              <a:lnSpc>
                <a:spcPct val="80000"/>
              </a:lnSpc>
              <a:buNone/>
            </a:pPr>
            <a:r>
              <a:rPr lang="en-US" sz="1800" dirty="0" smtClean="0"/>
              <a:t>     C</a:t>
            </a:r>
            <a:r>
              <a:rPr lang="en-US" sz="1800" dirty="0"/>
              <a:t>.   neutrinos, </a:t>
            </a:r>
            <a:r>
              <a:rPr lang="en-US" sz="1800" dirty="0" smtClean="0"/>
              <a:t>quarks                            D</a:t>
            </a:r>
            <a:r>
              <a:rPr lang="en-US" sz="1800" dirty="0"/>
              <a:t>.   </a:t>
            </a:r>
            <a:r>
              <a:rPr lang="en-US" sz="1800" dirty="0" err="1" smtClean="0"/>
              <a:t>neutrones</a:t>
            </a:r>
            <a:r>
              <a:rPr lang="en-US" sz="1800" dirty="0" smtClean="0"/>
              <a:t>, </a:t>
            </a:r>
            <a:r>
              <a:rPr lang="en-US" sz="1800" dirty="0"/>
              <a:t>neutrinos</a:t>
            </a:r>
            <a:r>
              <a:rPr lang="en-US" sz="1800" dirty="0" smtClean="0"/>
              <a:t>.</a:t>
            </a:r>
          </a:p>
          <a:p>
            <a:pPr algn="l">
              <a:lnSpc>
                <a:spcPct val="80000"/>
              </a:lnSpc>
              <a:buNone/>
            </a:pPr>
            <a:endParaRPr lang="es-ES_tradnl" sz="1800" dirty="0"/>
          </a:p>
          <a:p>
            <a:pPr algn="l">
              <a:lnSpc>
                <a:spcPct val="80000"/>
              </a:lnSpc>
            </a:pPr>
            <a:r>
              <a:rPr lang="es-ES_tradnl" sz="1800" dirty="0"/>
              <a:t>9.       Considere la siguiente escala de un medidor de resistencias eléctricas (</a:t>
            </a:r>
            <a:r>
              <a:rPr lang="es-ES_tradnl" sz="1800" dirty="0" err="1"/>
              <a:t>ohmiómetro</a:t>
            </a:r>
            <a:r>
              <a:rPr lang="es-ES_tradnl" sz="1800" dirty="0"/>
              <a:t>). Nótese que la escala tiene diferentes graduaciones</a:t>
            </a:r>
            <a:r>
              <a:rPr lang="es-ES_tradnl" sz="1800" dirty="0" smtClean="0"/>
              <a:t>.</a:t>
            </a:r>
          </a:p>
          <a:p>
            <a:pPr>
              <a:lnSpc>
                <a:spcPct val="80000"/>
              </a:lnSpc>
              <a:buNone/>
            </a:pPr>
            <a:r>
              <a:rPr lang="es-ES_tradnl" sz="1800" dirty="0" smtClean="0"/>
              <a:t>                                     </a:t>
            </a:r>
          </a:p>
          <a:p>
            <a:pPr>
              <a:lnSpc>
                <a:spcPct val="80000"/>
              </a:lnSpc>
              <a:buNone/>
            </a:pPr>
            <a:r>
              <a:rPr lang="es-ES_tradnl" sz="1800" dirty="0" smtClean="0"/>
              <a:t>                                         OHMS</a:t>
            </a:r>
          </a:p>
          <a:p>
            <a:pPr algn="l">
              <a:lnSpc>
                <a:spcPct val="80000"/>
              </a:lnSpc>
            </a:pPr>
            <a:endParaRPr lang="es-ES_tradnl" sz="1800" dirty="0"/>
          </a:p>
          <a:p>
            <a:pPr algn="l">
              <a:lnSpc>
                <a:spcPct val="80000"/>
              </a:lnSpc>
              <a:buNone/>
            </a:pPr>
            <a:endParaRPr lang="es-ES" sz="1800" dirty="0" smtClean="0"/>
          </a:p>
          <a:p>
            <a:pPr algn="l">
              <a:lnSpc>
                <a:spcPct val="80000"/>
              </a:lnSpc>
              <a:buNone/>
            </a:pPr>
            <a:r>
              <a:rPr lang="es-ES" sz="1800" dirty="0"/>
              <a:t/>
            </a:r>
            <a:br>
              <a:rPr lang="es-ES" sz="1800" dirty="0"/>
            </a:br>
            <a:endParaRPr lang="es-ES" sz="1800" dirty="0"/>
          </a:p>
          <a:p>
            <a:pPr algn="l">
              <a:lnSpc>
                <a:spcPct val="80000"/>
              </a:lnSpc>
            </a:pPr>
            <a:r>
              <a:rPr lang="es-ES_tradnl" sz="1800" dirty="0"/>
              <a:t>La aguja que indica una medida con mayor " precisión " es:</a:t>
            </a:r>
          </a:p>
          <a:p>
            <a:pPr algn="l">
              <a:lnSpc>
                <a:spcPct val="80000"/>
              </a:lnSpc>
              <a:buNone/>
            </a:pPr>
            <a:r>
              <a:rPr lang="es-ES_tradnl" sz="1800" dirty="0" smtClean="0"/>
              <a:t>     A</a:t>
            </a:r>
            <a:r>
              <a:rPr lang="es-ES_tradnl" sz="1800" dirty="0"/>
              <a:t>.  </a:t>
            </a:r>
            <a:r>
              <a:rPr lang="es-ES_tradnl" sz="1800" dirty="0" smtClean="0"/>
              <a:t>A                      B</a:t>
            </a:r>
            <a:r>
              <a:rPr lang="es-ES_tradnl" sz="1800" dirty="0"/>
              <a:t>.   </a:t>
            </a:r>
            <a:r>
              <a:rPr lang="es-ES_tradnl" sz="1800" dirty="0" smtClean="0"/>
              <a:t>B                     C</a:t>
            </a:r>
            <a:r>
              <a:rPr lang="es-ES_tradnl" sz="1800" dirty="0"/>
              <a:t>.   </a:t>
            </a:r>
            <a:r>
              <a:rPr lang="es-ES_tradnl" sz="1800" dirty="0" smtClean="0"/>
              <a:t>C                        D</a:t>
            </a:r>
            <a:r>
              <a:rPr lang="es-ES_tradnl" sz="1800" dirty="0"/>
              <a:t>.  d</a:t>
            </a:r>
            <a:endParaRPr lang="es-ES" sz="1800"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sz="quarter" idx="1"/>
          </p:nvPr>
        </p:nvSpPr>
        <p:spPr>
          <a:xfrm>
            <a:off x="457200" y="260350"/>
            <a:ext cx="8229600" cy="5865813"/>
          </a:xfrm>
        </p:spPr>
        <p:txBody>
          <a:bodyPr>
            <a:normAutofit/>
          </a:bodyPr>
          <a:lstStyle/>
          <a:p>
            <a:pPr>
              <a:lnSpc>
                <a:spcPct val="80000"/>
              </a:lnSpc>
            </a:pPr>
            <a:r>
              <a:rPr lang="es-ES_tradnl" sz="1800" dirty="0"/>
              <a:t>10.    Para que los ecosistemas mantengan su equilibrio tienen que</a:t>
            </a:r>
          </a:p>
          <a:p>
            <a:pPr>
              <a:lnSpc>
                <a:spcPct val="80000"/>
              </a:lnSpc>
              <a:buNone/>
            </a:pPr>
            <a:r>
              <a:rPr lang="es-ES_tradnl" sz="1800" dirty="0" smtClean="0"/>
              <a:t>     A. consumir </a:t>
            </a:r>
            <a:r>
              <a:rPr lang="es-ES_tradnl" sz="1800" dirty="0"/>
              <a:t>energía exterior</a:t>
            </a:r>
          </a:p>
          <a:p>
            <a:pPr>
              <a:lnSpc>
                <a:spcPct val="80000"/>
              </a:lnSpc>
              <a:buNone/>
            </a:pPr>
            <a:r>
              <a:rPr lang="es-ES_tradnl" sz="1800" dirty="0" smtClean="0"/>
              <a:t>     B. producir </a:t>
            </a:r>
            <a:r>
              <a:rPr lang="es-ES_tradnl" sz="1800" dirty="0"/>
              <a:t>más de lo que </a:t>
            </a:r>
            <a:r>
              <a:rPr lang="es-ES_tradnl" sz="1800" dirty="0" smtClean="0"/>
              <a:t>necesitan                                              </a:t>
            </a:r>
          </a:p>
          <a:p>
            <a:pPr>
              <a:lnSpc>
                <a:spcPct val="80000"/>
              </a:lnSpc>
              <a:buNone/>
            </a:pPr>
            <a:r>
              <a:rPr lang="es-ES_tradnl" sz="1800" dirty="0" smtClean="0"/>
              <a:t>     C. disponer </a:t>
            </a:r>
            <a:r>
              <a:rPr lang="es-ES_tradnl" sz="1800" dirty="0"/>
              <a:t>de un acopio considerable de elementos, asegurar su reciclaje, evitar las carencias como los excesos.</a:t>
            </a:r>
          </a:p>
          <a:p>
            <a:pPr>
              <a:lnSpc>
                <a:spcPct val="80000"/>
              </a:lnSpc>
              <a:buNone/>
            </a:pPr>
            <a:r>
              <a:rPr lang="es-ES_tradnl" sz="1800" dirty="0" smtClean="0"/>
              <a:t>     D. No </a:t>
            </a:r>
            <a:r>
              <a:rPr lang="es-ES_tradnl" sz="1800" dirty="0"/>
              <a:t>intercambiar energía con el medio.</a:t>
            </a:r>
          </a:p>
          <a:p>
            <a:pPr>
              <a:lnSpc>
                <a:spcPct val="80000"/>
              </a:lnSpc>
            </a:pPr>
            <a:endParaRPr lang="es-ES_tradnl" sz="1800" dirty="0"/>
          </a:p>
          <a:p>
            <a:pPr>
              <a:lnSpc>
                <a:spcPct val="80000"/>
              </a:lnSpc>
            </a:pPr>
            <a:r>
              <a:rPr lang="es-ES_tradnl" sz="1800" dirty="0"/>
              <a:t>11.     Los niveles de organización de los seres vivos, según la pirámide, el orden jerárquico de los niveles de organización de los seres vivos debe ser</a:t>
            </a:r>
          </a:p>
          <a:p>
            <a:pPr>
              <a:lnSpc>
                <a:spcPct val="80000"/>
              </a:lnSpc>
            </a:pPr>
            <a:endParaRPr lang="es-ES_tradnl" sz="1800" dirty="0"/>
          </a:p>
          <a:p>
            <a:pPr>
              <a:lnSpc>
                <a:spcPct val="80000"/>
              </a:lnSpc>
            </a:pPr>
            <a:endParaRPr lang="es-ES_tradnl" sz="1800" dirty="0"/>
          </a:p>
          <a:p>
            <a:pPr>
              <a:lnSpc>
                <a:spcPct val="80000"/>
              </a:lnSpc>
            </a:pPr>
            <a:endParaRPr lang="es-ES_tradnl" sz="1800" dirty="0"/>
          </a:p>
          <a:p>
            <a:pPr>
              <a:lnSpc>
                <a:spcPct val="80000"/>
              </a:lnSpc>
            </a:pPr>
            <a:endParaRPr lang="es-ES_tradnl" sz="1800" dirty="0"/>
          </a:p>
          <a:p>
            <a:pPr>
              <a:lnSpc>
                <a:spcPct val="80000"/>
              </a:lnSpc>
            </a:pPr>
            <a:endParaRPr lang="es-ES_tradnl" sz="1800" dirty="0"/>
          </a:p>
          <a:p>
            <a:pPr>
              <a:lnSpc>
                <a:spcPct val="80000"/>
              </a:lnSpc>
            </a:pPr>
            <a:endParaRPr lang="es-ES_tradnl" sz="1800" dirty="0"/>
          </a:p>
          <a:p>
            <a:pPr>
              <a:lnSpc>
                <a:spcPct val="80000"/>
              </a:lnSpc>
            </a:pPr>
            <a:endParaRPr lang="es-ES_tradnl" sz="1800" dirty="0"/>
          </a:p>
          <a:p>
            <a:pPr>
              <a:lnSpc>
                <a:spcPct val="80000"/>
              </a:lnSpc>
            </a:pPr>
            <a:endParaRPr lang="es-ES_tradnl" sz="1800" dirty="0"/>
          </a:p>
          <a:p>
            <a:pPr>
              <a:lnSpc>
                <a:spcPct val="80000"/>
              </a:lnSpc>
              <a:buNone/>
            </a:pPr>
            <a:r>
              <a:rPr lang="es-ES_tradnl" sz="1800" dirty="0" smtClean="0"/>
              <a:t>    A</a:t>
            </a:r>
            <a:r>
              <a:rPr lang="es-ES_tradnl" sz="1800" dirty="0"/>
              <a:t>.	</a:t>
            </a:r>
            <a:r>
              <a:rPr lang="es-ES_tradnl" sz="1800" dirty="0" smtClean="0"/>
              <a:t>1,4,8,5,7,2,3,6,9                  B</a:t>
            </a:r>
            <a:r>
              <a:rPr lang="es-ES_tradnl" sz="1800" dirty="0"/>
              <a:t>.	4,1,8,5,7,3,2,6,9</a:t>
            </a:r>
          </a:p>
          <a:p>
            <a:pPr>
              <a:lnSpc>
                <a:spcPct val="80000"/>
              </a:lnSpc>
              <a:buNone/>
            </a:pPr>
            <a:r>
              <a:rPr lang="es-ES_tradnl" sz="1800" dirty="0" smtClean="0"/>
              <a:t>    C</a:t>
            </a:r>
            <a:r>
              <a:rPr lang="es-ES_tradnl" sz="1800" dirty="0"/>
              <a:t>.	</a:t>
            </a:r>
            <a:r>
              <a:rPr lang="es-ES_tradnl" sz="1800" dirty="0" smtClean="0"/>
              <a:t>8,1,4,5,7,2,3,6,9                  D</a:t>
            </a:r>
            <a:r>
              <a:rPr lang="es-ES_tradnl" sz="1800" dirty="0"/>
              <a:t>.	5,8,4,1,7,2,6,9,3</a:t>
            </a:r>
            <a:endParaRPr lang="es-ES" sz="1800" dirty="0"/>
          </a:p>
        </p:txBody>
      </p:sp>
      <p:pic>
        <p:nvPicPr>
          <p:cNvPr id="17412" name="Picture 4"/>
          <p:cNvPicPr>
            <a:picLocks noChangeAspect="1" noChangeArrowheads="1"/>
          </p:cNvPicPr>
          <p:nvPr/>
        </p:nvPicPr>
        <p:blipFill>
          <a:blip r:embed="rId2" cstate="print"/>
          <a:srcRect/>
          <a:stretch>
            <a:fillRect/>
          </a:stretch>
        </p:blipFill>
        <p:spPr bwMode="auto">
          <a:xfrm>
            <a:off x="0" y="23424"/>
            <a:ext cx="9144000" cy="4916504"/>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wipe(down)">
                                      <p:cBhvr>
                                        <p:cTn id="7" dur="5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sz="quarter" idx="1"/>
          </p:nvPr>
        </p:nvSpPr>
        <p:spPr>
          <a:xfrm>
            <a:off x="179388" y="260350"/>
            <a:ext cx="8785225" cy="6408738"/>
          </a:xfrm>
        </p:spPr>
        <p:txBody>
          <a:bodyPr>
            <a:noAutofit/>
          </a:bodyPr>
          <a:lstStyle/>
          <a:p>
            <a:pPr>
              <a:lnSpc>
                <a:spcPct val="80000"/>
              </a:lnSpc>
            </a:pPr>
            <a:r>
              <a:rPr lang="es-ES_tradnl" sz="1800" i="1" dirty="0"/>
              <a:t>12.     </a:t>
            </a:r>
            <a:r>
              <a:rPr lang="es-ES_tradnl" sz="1800" dirty="0"/>
              <a:t>Se tienen 3 recipientes iguales, todos con la misma cantidad de agua. Al primero se le agrega una cucharada de sal, al segundo, una cucharada de azúcar y al tercero no se le agrega nada. Respecto al punto de ebullición de los contenidos de los recipientes, es correcto afirmar que:</a:t>
            </a:r>
          </a:p>
          <a:p>
            <a:pPr>
              <a:lnSpc>
                <a:spcPct val="80000"/>
              </a:lnSpc>
              <a:buNone/>
            </a:pPr>
            <a:r>
              <a:rPr lang="es-ES_tradnl" sz="1800" dirty="0" smtClean="0"/>
              <a:t>     A</a:t>
            </a:r>
            <a:r>
              <a:rPr lang="es-ES_tradnl" sz="1800" dirty="0"/>
              <a:t>.  Es más alto el del </a:t>
            </a:r>
            <a:r>
              <a:rPr lang="es-ES_tradnl" sz="1800" dirty="0" smtClean="0"/>
              <a:t>primero                            B</a:t>
            </a:r>
            <a:r>
              <a:rPr lang="es-ES_tradnl" sz="1800" dirty="0"/>
              <a:t>.  Es más alto el del segundo</a:t>
            </a:r>
          </a:p>
          <a:p>
            <a:pPr>
              <a:lnSpc>
                <a:spcPct val="80000"/>
              </a:lnSpc>
              <a:buNone/>
            </a:pPr>
            <a:r>
              <a:rPr lang="es-ES_tradnl" sz="1800" dirty="0" smtClean="0"/>
              <a:t>      C</a:t>
            </a:r>
            <a:r>
              <a:rPr lang="es-ES_tradnl" sz="1800" dirty="0"/>
              <a:t>.   Es más alto el del </a:t>
            </a:r>
            <a:r>
              <a:rPr lang="es-ES_tradnl" sz="1800" dirty="0" smtClean="0"/>
              <a:t>tercero                           D</a:t>
            </a:r>
            <a:r>
              <a:rPr lang="es-ES_tradnl" sz="1800" dirty="0"/>
              <a:t>.   Todos son </a:t>
            </a:r>
            <a:r>
              <a:rPr lang="es-ES_tradnl" sz="1800" dirty="0" smtClean="0"/>
              <a:t>iguales</a:t>
            </a:r>
            <a:endParaRPr lang="es-ES_tradnl" sz="1800" baseline="-25000" dirty="0"/>
          </a:p>
          <a:p>
            <a:pPr>
              <a:lnSpc>
                <a:spcPct val="80000"/>
              </a:lnSpc>
            </a:pPr>
            <a:r>
              <a:rPr lang="es-ES_tradnl" sz="1800" dirty="0"/>
              <a:t>13.      La ecuación química general </a:t>
            </a:r>
            <a:endParaRPr lang="es-ES_tradnl" sz="1800" dirty="0" smtClean="0"/>
          </a:p>
          <a:p>
            <a:pPr>
              <a:lnSpc>
                <a:spcPct val="80000"/>
              </a:lnSpc>
              <a:buNone/>
            </a:pPr>
            <a:r>
              <a:rPr lang="es-ES_tradnl" sz="1800" dirty="0" smtClean="0"/>
              <a:t>      6CO</a:t>
            </a:r>
            <a:r>
              <a:rPr lang="es-ES_tradnl" sz="1800" baseline="-25000" dirty="0" smtClean="0"/>
              <a:t>2</a:t>
            </a:r>
            <a:r>
              <a:rPr lang="es-ES_tradnl" sz="1800" dirty="0" smtClean="0"/>
              <a:t> + H</a:t>
            </a:r>
            <a:r>
              <a:rPr lang="es-ES_tradnl" sz="1800" baseline="-25000" dirty="0" smtClean="0"/>
              <a:t>2</a:t>
            </a:r>
            <a:r>
              <a:rPr lang="es-ES_tradnl" sz="1800" dirty="0" smtClean="0"/>
              <a:t>O  + </a:t>
            </a:r>
            <a:r>
              <a:rPr lang="es-ES_tradnl" sz="1800" dirty="0"/>
              <a:t>Energía  </a:t>
            </a:r>
            <a:r>
              <a:rPr lang="es-ES_tradnl" sz="1800" dirty="0" smtClean="0"/>
              <a:t>Radiante             C </a:t>
            </a:r>
            <a:r>
              <a:rPr lang="es-ES_tradnl" sz="1800" baseline="-25000" dirty="0"/>
              <a:t>6</a:t>
            </a:r>
            <a:r>
              <a:rPr lang="es-ES_tradnl" sz="1800" dirty="0"/>
              <a:t>H</a:t>
            </a:r>
            <a:r>
              <a:rPr lang="es-ES_tradnl" sz="1800" baseline="-25000" dirty="0"/>
              <a:t>12</a:t>
            </a:r>
            <a:r>
              <a:rPr lang="es-ES_tradnl" sz="1800" dirty="0"/>
              <a:t> O</a:t>
            </a:r>
            <a:r>
              <a:rPr lang="es-ES_tradnl" sz="1800" baseline="-25000" dirty="0"/>
              <a:t>6</a:t>
            </a:r>
            <a:r>
              <a:rPr lang="es-ES_tradnl" sz="1800" dirty="0"/>
              <a:t>  +    </a:t>
            </a:r>
            <a:r>
              <a:rPr lang="es-ES_tradnl" sz="1800" dirty="0" smtClean="0"/>
              <a:t>H</a:t>
            </a:r>
            <a:r>
              <a:rPr lang="es-ES_tradnl" sz="1800" baseline="-25000" dirty="0" smtClean="0"/>
              <a:t>2</a:t>
            </a:r>
            <a:r>
              <a:rPr lang="es-ES_tradnl" sz="1800" dirty="0" smtClean="0"/>
              <a:t>O   </a:t>
            </a:r>
            <a:r>
              <a:rPr lang="es-ES_tradnl" sz="1800" i="1" dirty="0"/>
              <a:t>+   </a:t>
            </a:r>
            <a:r>
              <a:rPr lang="es-ES_tradnl" sz="1800" dirty="0" smtClean="0"/>
              <a:t>O</a:t>
            </a:r>
            <a:r>
              <a:rPr lang="es-ES_tradnl" sz="1800" baseline="-25000" dirty="0" smtClean="0"/>
              <a:t>2</a:t>
            </a:r>
            <a:endParaRPr lang="es-ES_tradnl" sz="1800" dirty="0" smtClean="0"/>
          </a:p>
          <a:p>
            <a:pPr>
              <a:lnSpc>
                <a:spcPct val="80000"/>
              </a:lnSpc>
              <a:buNone/>
            </a:pPr>
            <a:r>
              <a:rPr lang="es-ES_tradnl" sz="1800" dirty="0" smtClean="0"/>
              <a:t>      Es </a:t>
            </a:r>
            <a:r>
              <a:rPr lang="es-ES_tradnl" sz="1800" dirty="0"/>
              <a:t>el proceso de</a:t>
            </a:r>
          </a:p>
          <a:p>
            <a:pPr>
              <a:lnSpc>
                <a:spcPct val="80000"/>
              </a:lnSpc>
              <a:buNone/>
            </a:pPr>
            <a:r>
              <a:rPr lang="es-ES_tradnl" sz="1800" dirty="0" smtClean="0"/>
              <a:t>      A</a:t>
            </a:r>
            <a:r>
              <a:rPr lang="es-ES_tradnl" sz="1800" dirty="0"/>
              <a:t>. respiración </a:t>
            </a:r>
            <a:r>
              <a:rPr lang="es-ES_tradnl" sz="1800" dirty="0" smtClean="0"/>
              <a:t>celular                                       B</a:t>
            </a:r>
            <a:r>
              <a:rPr lang="es-ES_tradnl" sz="1800" dirty="0"/>
              <a:t>. glucólisis</a:t>
            </a:r>
          </a:p>
          <a:p>
            <a:pPr>
              <a:lnSpc>
                <a:spcPct val="80000"/>
              </a:lnSpc>
              <a:buNone/>
            </a:pPr>
            <a:r>
              <a:rPr lang="es-ES_tradnl" sz="1800" dirty="0" smtClean="0"/>
              <a:t>     C</a:t>
            </a:r>
            <a:r>
              <a:rPr lang="es-ES_tradnl" sz="1800" dirty="0"/>
              <a:t>. fotosíntesis	</a:t>
            </a:r>
            <a:r>
              <a:rPr lang="es-ES_tradnl" sz="1800" dirty="0" smtClean="0"/>
              <a:t>                                              D </a:t>
            </a:r>
            <a:r>
              <a:rPr lang="es-ES_tradnl" sz="1800" dirty="0"/>
              <a:t>.fermentación</a:t>
            </a:r>
          </a:p>
          <a:p>
            <a:pPr>
              <a:lnSpc>
                <a:spcPct val="80000"/>
              </a:lnSpc>
            </a:pPr>
            <a:r>
              <a:rPr lang="es-ES_tradnl" sz="1800" dirty="0"/>
              <a:t>14. En un sistema de frenos hidráulicos (una aplicación del principio de la prensa hidráulica) se está utilizando un fluido muy compresible. El problema práctico principal que resulta al utilizar este fluido es que:</a:t>
            </a:r>
          </a:p>
          <a:p>
            <a:pPr>
              <a:lnSpc>
                <a:spcPct val="80000"/>
              </a:lnSpc>
              <a:buNone/>
            </a:pPr>
            <a:r>
              <a:rPr lang="es-ES_tradnl" sz="1800" dirty="0" smtClean="0"/>
              <a:t>       A</a:t>
            </a:r>
            <a:r>
              <a:rPr lang="es-ES_tradnl" sz="1800" dirty="0"/>
              <a:t>.   El fluido se escapa con mayor facilidad del sistema</a:t>
            </a:r>
          </a:p>
          <a:p>
            <a:pPr>
              <a:lnSpc>
                <a:spcPct val="80000"/>
              </a:lnSpc>
              <a:buNone/>
            </a:pPr>
            <a:r>
              <a:rPr lang="es-ES_tradnl" sz="1800" dirty="0" smtClean="0"/>
              <a:t>       B</a:t>
            </a:r>
            <a:r>
              <a:rPr lang="es-ES_tradnl" sz="1800" dirty="0"/>
              <a:t>.   La viscosidad del fluido ha aumentado</a:t>
            </a:r>
          </a:p>
          <a:p>
            <a:pPr>
              <a:lnSpc>
                <a:spcPct val="80000"/>
              </a:lnSpc>
              <a:buNone/>
            </a:pPr>
            <a:r>
              <a:rPr lang="es-ES_tradnl" sz="1800" dirty="0" smtClean="0"/>
              <a:t>       C</a:t>
            </a:r>
            <a:r>
              <a:rPr lang="es-ES_tradnl" sz="1800" dirty="0"/>
              <a:t>.   El fluido hace que el sistema, responda más lentamente</a:t>
            </a:r>
          </a:p>
          <a:p>
            <a:pPr>
              <a:lnSpc>
                <a:spcPct val="80000"/>
              </a:lnSpc>
              <a:buNone/>
            </a:pPr>
            <a:r>
              <a:rPr lang="es-ES_tradnl" sz="1800" dirty="0" smtClean="0"/>
              <a:t>       D</a:t>
            </a:r>
            <a:r>
              <a:rPr lang="es-ES_tradnl" sz="1800" dirty="0"/>
              <a:t>.  Se necesita más cantidad de fluido en el sistema.</a:t>
            </a:r>
          </a:p>
          <a:p>
            <a:pPr>
              <a:lnSpc>
                <a:spcPct val="80000"/>
              </a:lnSpc>
            </a:pPr>
            <a:r>
              <a:rPr lang="es-ES_tradnl" sz="1800" dirty="0"/>
              <a:t>15.	Al hacer un cruce monohibrido de plantas </a:t>
            </a:r>
            <a:r>
              <a:rPr lang="es-ES_tradnl" sz="1800" dirty="0" smtClean="0"/>
              <a:t>altas puras </a:t>
            </a:r>
            <a:r>
              <a:rPr lang="es-ES_tradnl" sz="1800" dirty="0"/>
              <a:t>con plantas </a:t>
            </a:r>
            <a:r>
              <a:rPr lang="es-ES_tradnl" sz="1800" dirty="0" smtClean="0"/>
              <a:t>enanas puras, </a:t>
            </a:r>
            <a:r>
              <a:rPr lang="es-ES_tradnl" sz="1800" dirty="0"/>
              <a:t>el  </a:t>
            </a:r>
            <a:r>
              <a:rPr lang="es-ES_tradnl" sz="1800" dirty="0" smtClean="0"/>
              <a:t>resultado </a:t>
            </a:r>
            <a:r>
              <a:rPr lang="es-ES_tradnl" sz="1800" dirty="0"/>
              <a:t>de </a:t>
            </a:r>
            <a:r>
              <a:rPr lang="es-ES_tradnl" sz="1800" dirty="0" smtClean="0"/>
              <a:t>F1 </a:t>
            </a:r>
            <a:r>
              <a:rPr lang="es-ES_tradnl" sz="1800" dirty="0"/>
              <a:t>ser</a:t>
            </a:r>
          </a:p>
          <a:p>
            <a:pPr>
              <a:lnSpc>
                <a:spcPct val="80000"/>
              </a:lnSpc>
              <a:buNone/>
            </a:pPr>
            <a:r>
              <a:rPr lang="es-ES_tradnl" sz="1800" dirty="0" smtClean="0"/>
              <a:t>       A</a:t>
            </a:r>
            <a:r>
              <a:rPr lang="es-ES_tradnl" sz="1800" dirty="0"/>
              <a:t>.        50% plantas </a:t>
            </a:r>
            <a:r>
              <a:rPr lang="es-ES_tradnl" sz="1800" dirty="0" smtClean="0"/>
              <a:t>altas               B</a:t>
            </a:r>
            <a:r>
              <a:rPr lang="es-ES_tradnl" sz="1800" dirty="0"/>
              <a:t>.	50% plantas enanas</a:t>
            </a:r>
          </a:p>
          <a:p>
            <a:pPr>
              <a:lnSpc>
                <a:spcPct val="80000"/>
              </a:lnSpc>
              <a:buNone/>
            </a:pPr>
            <a:r>
              <a:rPr lang="es-ES_tradnl" sz="1800" dirty="0" smtClean="0"/>
              <a:t>       C</a:t>
            </a:r>
            <a:r>
              <a:rPr lang="es-ES_tradnl" sz="1800" dirty="0"/>
              <a:t>.	</a:t>
            </a:r>
            <a:r>
              <a:rPr lang="es-ES_tradnl" sz="1800" dirty="0" smtClean="0"/>
              <a:t>   75</a:t>
            </a:r>
            <a:r>
              <a:rPr lang="es-ES_tradnl" sz="1800" dirty="0"/>
              <a:t>% plantas </a:t>
            </a:r>
            <a:r>
              <a:rPr lang="es-ES_tradnl" sz="1800" dirty="0" smtClean="0"/>
              <a:t>altas               D</a:t>
            </a:r>
            <a:r>
              <a:rPr lang="es-ES_tradnl" sz="1800" dirty="0"/>
              <a:t>.	100% plantas </a:t>
            </a:r>
            <a:r>
              <a:rPr lang="es-ES_tradnl" sz="1800" dirty="0" smtClean="0"/>
              <a:t>altas</a:t>
            </a:r>
            <a:endParaRPr lang="es-ES" sz="1800" dirty="0"/>
          </a:p>
        </p:txBody>
      </p:sp>
      <p:cxnSp>
        <p:nvCxnSpPr>
          <p:cNvPr id="6" name="5 Conector recto de flecha"/>
          <p:cNvCxnSpPr/>
          <p:nvPr/>
        </p:nvCxnSpPr>
        <p:spPr>
          <a:xfrm>
            <a:off x="3851920" y="2348880"/>
            <a:ext cx="72008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sz="quarter" idx="1"/>
          </p:nvPr>
        </p:nvSpPr>
        <p:spPr>
          <a:xfrm>
            <a:off x="457200" y="260350"/>
            <a:ext cx="8229600" cy="5865813"/>
          </a:xfrm>
        </p:spPr>
        <p:txBody>
          <a:bodyPr>
            <a:normAutofit/>
          </a:bodyPr>
          <a:lstStyle/>
          <a:p>
            <a:pPr>
              <a:lnSpc>
                <a:spcPct val="80000"/>
              </a:lnSpc>
            </a:pPr>
            <a:r>
              <a:rPr lang="es-ES_tradnl" sz="2000" dirty="0"/>
              <a:t>16.	La proporción fenotípica de un cruce dihíbrido es</a:t>
            </a:r>
          </a:p>
          <a:p>
            <a:pPr>
              <a:lnSpc>
                <a:spcPct val="80000"/>
              </a:lnSpc>
              <a:buNone/>
            </a:pPr>
            <a:r>
              <a:rPr lang="es-ES_tradnl" sz="2000" dirty="0" smtClean="0"/>
              <a:t>    A</a:t>
            </a:r>
            <a:r>
              <a:rPr lang="es-ES_tradnl" sz="2000" dirty="0"/>
              <a:t>.	</a:t>
            </a:r>
            <a:r>
              <a:rPr lang="es-ES_tradnl" sz="2000" dirty="0" smtClean="0"/>
              <a:t>9331                         B</a:t>
            </a:r>
            <a:r>
              <a:rPr lang="es-ES_tradnl" sz="2000" dirty="0"/>
              <a:t>.	31</a:t>
            </a:r>
          </a:p>
          <a:p>
            <a:pPr>
              <a:lnSpc>
                <a:spcPct val="80000"/>
              </a:lnSpc>
              <a:buNone/>
            </a:pPr>
            <a:r>
              <a:rPr lang="es-ES_tradnl" sz="2000" dirty="0" smtClean="0"/>
              <a:t>    C</a:t>
            </a:r>
            <a:r>
              <a:rPr lang="es-ES_tradnl" sz="2000" dirty="0"/>
              <a:t>.	</a:t>
            </a:r>
            <a:r>
              <a:rPr lang="es-ES_tradnl" sz="2000" dirty="0" smtClean="0"/>
              <a:t>9321                         D</a:t>
            </a:r>
            <a:r>
              <a:rPr lang="es-ES_tradnl" sz="2000" dirty="0"/>
              <a:t>.	9221</a:t>
            </a:r>
          </a:p>
          <a:p>
            <a:pPr>
              <a:lnSpc>
                <a:spcPct val="80000"/>
              </a:lnSpc>
            </a:pPr>
            <a:r>
              <a:rPr lang="es-ES_tradnl" sz="2000" dirty="0"/>
              <a:t>17, La reacción que se produce entre los elementos </a:t>
            </a:r>
            <a:r>
              <a:rPr lang="es-ES" sz="2000" dirty="0"/>
              <a:t>"X" </a:t>
            </a:r>
            <a:r>
              <a:rPr lang="es-ES_tradnl" sz="2000" dirty="0"/>
              <a:t>e "Y" se representa en el siguiente Gráfico:</a:t>
            </a:r>
          </a:p>
          <a:p>
            <a:pPr>
              <a:lnSpc>
                <a:spcPct val="80000"/>
              </a:lnSpc>
              <a:buNone/>
            </a:pPr>
            <a:endParaRPr lang="es-CO" sz="2000" dirty="0" smtClean="0"/>
          </a:p>
          <a:p>
            <a:pPr>
              <a:lnSpc>
                <a:spcPct val="80000"/>
              </a:lnSpc>
              <a:buNone/>
            </a:pPr>
            <a:endParaRPr lang="es-CO" sz="2000" dirty="0" smtClean="0"/>
          </a:p>
          <a:p>
            <a:pPr>
              <a:lnSpc>
                <a:spcPct val="80000"/>
              </a:lnSpc>
              <a:buNone/>
            </a:pPr>
            <a:endParaRPr lang="es-CO" sz="2000" dirty="0" smtClean="0"/>
          </a:p>
          <a:p>
            <a:pPr>
              <a:lnSpc>
                <a:spcPct val="80000"/>
              </a:lnSpc>
              <a:buNone/>
            </a:pPr>
            <a:r>
              <a:rPr lang="es-ES" sz="2000" dirty="0"/>
              <a:t/>
            </a:r>
            <a:br>
              <a:rPr lang="es-ES" sz="2000" dirty="0"/>
            </a:br>
            <a:endParaRPr lang="es-ES" sz="2000" dirty="0"/>
          </a:p>
          <a:p>
            <a:pPr>
              <a:lnSpc>
                <a:spcPct val="80000"/>
              </a:lnSpc>
            </a:pPr>
            <a:r>
              <a:rPr lang="es-ES" sz="2000" dirty="0"/>
              <a:t/>
            </a:r>
            <a:br>
              <a:rPr lang="es-ES" sz="2000" dirty="0"/>
            </a:br>
            <a:r>
              <a:rPr lang="es-ES_tradnl" sz="2000" dirty="0"/>
              <a:t>¿Cuál de las siguientes ecuaciones representa, ya balanceada ,la reacción anterior?</a:t>
            </a:r>
          </a:p>
          <a:p>
            <a:pPr>
              <a:lnSpc>
                <a:spcPct val="80000"/>
              </a:lnSpc>
              <a:buNone/>
            </a:pPr>
            <a:r>
              <a:rPr lang="es-ES_tradnl" sz="2000" dirty="0"/>
              <a:t>               A.   </a:t>
            </a:r>
            <a:r>
              <a:rPr lang="es-ES_tradnl" sz="2000" dirty="0" smtClean="0"/>
              <a:t>     4X </a:t>
            </a:r>
            <a:r>
              <a:rPr lang="es-ES_tradnl" sz="2000" dirty="0"/>
              <a:t>+ 2Y-------------------</a:t>
            </a:r>
            <a:r>
              <a:rPr lang="es-ES_tradnl" sz="2000" i="1" dirty="0"/>
              <a:t>  </a:t>
            </a:r>
            <a:r>
              <a:rPr lang="es-ES_tradnl" sz="2000" dirty="0" smtClean="0"/>
              <a:t>X4Y2</a:t>
            </a:r>
            <a:r>
              <a:rPr lang="es-ES" sz="2000" dirty="0"/>
              <a:t/>
            </a:r>
            <a:br>
              <a:rPr lang="es-ES" sz="2000" dirty="0"/>
            </a:br>
            <a:r>
              <a:rPr lang="es-ES_tradnl" sz="2000" dirty="0"/>
              <a:t>         </a:t>
            </a:r>
            <a:r>
              <a:rPr lang="es-ES_tradnl" sz="2000" dirty="0" smtClean="0"/>
              <a:t>  B</a:t>
            </a:r>
            <a:r>
              <a:rPr lang="es-ES_tradnl" sz="2000" dirty="0"/>
              <a:t>.	4x +2Y   --------------------2X </a:t>
            </a:r>
            <a:r>
              <a:rPr lang="es-ES_tradnl" sz="2000" dirty="0" smtClean="0"/>
              <a:t>2</a:t>
            </a:r>
            <a:r>
              <a:rPr lang="es-ES" sz="2000" dirty="0" smtClean="0"/>
              <a:t>Y</a:t>
            </a:r>
            <a:endParaRPr lang="es-ES_tradnl" sz="2000" dirty="0"/>
          </a:p>
          <a:p>
            <a:pPr>
              <a:lnSpc>
                <a:spcPct val="80000"/>
              </a:lnSpc>
              <a:buNone/>
            </a:pPr>
            <a:r>
              <a:rPr lang="es-ES_tradnl" sz="2000" dirty="0"/>
              <a:t>               C.	2X2+ Y2 </a:t>
            </a:r>
            <a:r>
              <a:rPr lang="es-ES" sz="2000" dirty="0"/>
              <a:t>-------------------4X + </a:t>
            </a:r>
            <a:r>
              <a:rPr lang="es-ES" sz="2000" dirty="0" smtClean="0"/>
              <a:t>2Y</a:t>
            </a:r>
            <a:endParaRPr lang="es-ES_tradnl" sz="2000" dirty="0" smtClean="0"/>
          </a:p>
          <a:p>
            <a:pPr>
              <a:lnSpc>
                <a:spcPct val="80000"/>
              </a:lnSpc>
              <a:buNone/>
            </a:pPr>
            <a:r>
              <a:rPr lang="es-ES_tradnl" sz="2000" dirty="0" smtClean="0"/>
              <a:t>               </a:t>
            </a:r>
            <a:r>
              <a:rPr lang="es-ES_tradnl" sz="2000" dirty="0"/>
              <a:t>D.	2X2+ Y2</a:t>
            </a:r>
            <a:r>
              <a:rPr lang="es-ES" sz="2000" dirty="0"/>
              <a:t> -------------------2X </a:t>
            </a:r>
            <a:r>
              <a:rPr lang="es-ES_tradnl" sz="2000" dirty="0"/>
              <a:t>2 </a:t>
            </a:r>
            <a:r>
              <a:rPr lang="es-ES" sz="2000" dirty="0"/>
              <a:t>Y</a:t>
            </a:r>
            <a:br>
              <a:rPr lang="es-ES" sz="2000" dirty="0"/>
            </a:br>
            <a:endParaRPr lang="es-ES" sz="2000" dirty="0"/>
          </a:p>
        </p:txBody>
      </p:sp>
      <p:pic>
        <p:nvPicPr>
          <p:cNvPr id="19460" name="Picture 4"/>
          <p:cNvPicPr>
            <a:picLocks noChangeAspect="1" noChangeArrowheads="1"/>
          </p:cNvPicPr>
          <p:nvPr/>
        </p:nvPicPr>
        <p:blipFill>
          <a:blip r:embed="rId2" cstate="print"/>
          <a:srcRect/>
          <a:stretch>
            <a:fillRect/>
          </a:stretch>
        </p:blipFill>
        <p:spPr bwMode="auto">
          <a:xfrm>
            <a:off x="2124075" y="2420938"/>
            <a:ext cx="3168650" cy="1223962"/>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sz="quarter" idx="1"/>
          </p:nvPr>
        </p:nvSpPr>
        <p:spPr>
          <a:xfrm>
            <a:off x="457200" y="476250"/>
            <a:ext cx="8229600" cy="5649913"/>
          </a:xfrm>
        </p:spPr>
        <p:txBody>
          <a:bodyPr>
            <a:normAutofit/>
          </a:bodyPr>
          <a:lstStyle/>
          <a:p>
            <a:pPr>
              <a:lnSpc>
                <a:spcPct val="80000"/>
              </a:lnSpc>
            </a:pPr>
            <a:r>
              <a:rPr lang="es-ES_tradnl" sz="2000" dirty="0"/>
              <a:t>18. El proceso por medio del cual se originan los espermatozoides es</a:t>
            </a:r>
          </a:p>
          <a:p>
            <a:pPr>
              <a:lnSpc>
                <a:spcPct val="80000"/>
              </a:lnSpc>
              <a:buNone/>
            </a:pPr>
            <a:r>
              <a:rPr lang="es-ES_tradnl" sz="2000" dirty="0" smtClean="0"/>
              <a:t>     A</a:t>
            </a:r>
            <a:r>
              <a:rPr lang="es-ES_tradnl" sz="2000" dirty="0"/>
              <a:t>.  </a:t>
            </a:r>
            <a:r>
              <a:rPr lang="es-ES_tradnl" sz="2000" dirty="0" err="1" smtClean="0"/>
              <a:t>Oogenisis</a:t>
            </a:r>
            <a:r>
              <a:rPr lang="es-ES_tradnl" sz="2000" dirty="0" smtClean="0"/>
              <a:t>                       B</a:t>
            </a:r>
            <a:r>
              <a:rPr lang="es-ES_tradnl" sz="2000" dirty="0"/>
              <a:t>.   mitosis</a:t>
            </a:r>
          </a:p>
          <a:p>
            <a:pPr>
              <a:lnSpc>
                <a:spcPct val="80000"/>
              </a:lnSpc>
              <a:buNone/>
            </a:pPr>
            <a:r>
              <a:rPr lang="es-ES_tradnl" sz="2000" dirty="0" smtClean="0"/>
              <a:t>     C</a:t>
            </a:r>
            <a:r>
              <a:rPr lang="es-ES_tradnl" sz="2000" dirty="0"/>
              <a:t>.   </a:t>
            </a:r>
            <a:r>
              <a:rPr lang="es-ES_tradnl" sz="2000" dirty="0" smtClean="0"/>
              <a:t>Espermatogénesis          D</a:t>
            </a:r>
            <a:r>
              <a:rPr lang="es-ES_tradnl" sz="2000" dirty="0"/>
              <a:t>.  Gemación</a:t>
            </a:r>
          </a:p>
          <a:p>
            <a:pPr>
              <a:lnSpc>
                <a:spcPct val="80000"/>
              </a:lnSpc>
            </a:pPr>
            <a:endParaRPr lang="es-ES_tradnl" sz="2000" dirty="0"/>
          </a:p>
          <a:p>
            <a:pPr>
              <a:lnSpc>
                <a:spcPct val="80000"/>
              </a:lnSpc>
            </a:pPr>
            <a:r>
              <a:rPr lang="es-ES_tradnl" sz="2000" dirty="0"/>
              <a:t>19. La función de los carbohidratos en el cuerpo humano es:</a:t>
            </a:r>
          </a:p>
          <a:p>
            <a:pPr>
              <a:lnSpc>
                <a:spcPct val="80000"/>
              </a:lnSpc>
              <a:buNone/>
            </a:pPr>
            <a:r>
              <a:rPr lang="es-ES_tradnl" sz="2000" dirty="0" smtClean="0"/>
              <a:t>     A</a:t>
            </a:r>
            <a:r>
              <a:rPr lang="es-ES_tradnl" sz="2000" dirty="0"/>
              <a:t>) Constituir las moléculas más abundantes en el organismo.</a:t>
            </a:r>
          </a:p>
          <a:p>
            <a:pPr>
              <a:lnSpc>
                <a:spcPct val="80000"/>
              </a:lnSpc>
              <a:buNone/>
            </a:pPr>
            <a:r>
              <a:rPr lang="es-ES_tradnl" sz="2000" dirty="0" smtClean="0"/>
              <a:t>     B</a:t>
            </a:r>
            <a:r>
              <a:rPr lang="es-ES_tradnl" sz="2000" dirty="0"/>
              <a:t>) Permitir el almacenaje de energía en el organismo</a:t>
            </a:r>
          </a:p>
          <a:p>
            <a:pPr>
              <a:lnSpc>
                <a:spcPct val="80000"/>
              </a:lnSpc>
              <a:buNone/>
            </a:pPr>
            <a:r>
              <a:rPr lang="es-ES_tradnl" sz="2000" dirty="0" smtClean="0"/>
              <a:t>     C</a:t>
            </a:r>
            <a:r>
              <a:rPr lang="es-ES_tradnl" sz="2000" dirty="0"/>
              <a:t>) Proveer energía a corto plazo</a:t>
            </a:r>
          </a:p>
          <a:p>
            <a:pPr>
              <a:lnSpc>
                <a:spcPct val="80000"/>
              </a:lnSpc>
              <a:buNone/>
            </a:pPr>
            <a:r>
              <a:rPr lang="es-ES_tradnl" sz="2000" dirty="0" smtClean="0"/>
              <a:t>     D</a:t>
            </a:r>
            <a:r>
              <a:rPr lang="es-ES_tradnl" sz="2000" dirty="0"/>
              <a:t>) Constituir las membranas celulares.</a:t>
            </a:r>
          </a:p>
          <a:p>
            <a:pPr>
              <a:lnSpc>
                <a:spcPct val="80000"/>
              </a:lnSpc>
            </a:pPr>
            <a:endParaRPr lang="es-ES_tradnl" sz="2000" dirty="0"/>
          </a:p>
          <a:p>
            <a:pPr>
              <a:lnSpc>
                <a:spcPct val="80000"/>
              </a:lnSpc>
            </a:pPr>
            <a:r>
              <a:rPr lang="es-ES_tradnl" sz="2000" dirty="0"/>
              <a:t>20. El proceso que da origen a los óvulos es</a:t>
            </a:r>
          </a:p>
          <a:p>
            <a:pPr>
              <a:lnSpc>
                <a:spcPct val="80000"/>
              </a:lnSpc>
              <a:buNone/>
            </a:pPr>
            <a:r>
              <a:rPr lang="es-ES_tradnl" sz="2000" dirty="0" smtClean="0"/>
              <a:t>     A</a:t>
            </a:r>
            <a:r>
              <a:rPr lang="es-ES_tradnl" sz="2000" dirty="0"/>
              <a:t>.  mitosis</a:t>
            </a:r>
          </a:p>
          <a:p>
            <a:pPr>
              <a:lnSpc>
                <a:spcPct val="80000"/>
              </a:lnSpc>
              <a:buNone/>
            </a:pPr>
            <a:r>
              <a:rPr lang="es-ES_tradnl" sz="2000" dirty="0" smtClean="0"/>
              <a:t>     B</a:t>
            </a:r>
            <a:r>
              <a:rPr lang="es-ES_tradnl" sz="2000" dirty="0"/>
              <a:t>.   </a:t>
            </a:r>
            <a:r>
              <a:rPr lang="es-ES_tradnl" sz="2000" dirty="0" err="1"/>
              <a:t>oogenesis</a:t>
            </a:r>
            <a:endParaRPr lang="es-ES_tradnl" sz="2000" dirty="0"/>
          </a:p>
          <a:p>
            <a:pPr>
              <a:lnSpc>
                <a:spcPct val="80000"/>
              </a:lnSpc>
              <a:buNone/>
            </a:pPr>
            <a:r>
              <a:rPr lang="es-ES_tradnl" sz="2000" dirty="0" smtClean="0"/>
              <a:t>     C</a:t>
            </a:r>
            <a:r>
              <a:rPr lang="es-ES_tradnl" sz="2000" dirty="0"/>
              <a:t>.   espermatogénesis</a:t>
            </a:r>
          </a:p>
          <a:p>
            <a:pPr>
              <a:lnSpc>
                <a:spcPct val="80000"/>
              </a:lnSpc>
              <a:buNone/>
            </a:pPr>
            <a:r>
              <a:rPr lang="es-ES_tradnl" sz="2000" dirty="0" smtClean="0"/>
              <a:t>     D</a:t>
            </a:r>
            <a:r>
              <a:rPr lang="es-ES_tradnl" sz="2000" dirty="0"/>
              <a:t>.  esporulación</a:t>
            </a:r>
            <a:endParaRPr lang="es-ES" sz="2000"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sz="quarter" idx="1"/>
          </p:nvPr>
        </p:nvSpPr>
        <p:spPr>
          <a:xfrm>
            <a:off x="457200" y="188913"/>
            <a:ext cx="8229600" cy="6408737"/>
          </a:xfrm>
        </p:spPr>
        <p:txBody>
          <a:bodyPr/>
          <a:lstStyle/>
          <a:p>
            <a:pPr>
              <a:lnSpc>
                <a:spcPct val="80000"/>
              </a:lnSpc>
            </a:pPr>
            <a:r>
              <a:rPr lang="es-ES_tradnl" sz="2400" dirty="0"/>
              <a:t>21.   Los vectores A    y    B     al ser sumados dan como resultado al vector     r     , Si     A y   r   son representados </a:t>
            </a:r>
            <a:r>
              <a:rPr lang="es-ES_tradnl" sz="2400" dirty="0" smtClean="0"/>
              <a:t>así:</a:t>
            </a:r>
            <a:endParaRPr lang="es-ES_tradnl" sz="2400" dirty="0"/>
          </a:p>
          <a:p>
            <a:pPr>
              <a:lnSpc>
                <a:spcPct val="80000"/>
              </a:lnSpc>
            </a:pPr>
            <a:endParaRPr lang="es-ES_tradnl" sz="2400" dirty="0"/>
          </a:p>
          <a:p>
            <a:pPr>
              <a:lnSpc>
                <a:spcPct val="80000"/>
              </a:lnSpc>
            </a:pPr>
            <a:endParaRPr lang="es-ES_tradnl" sz="2400" dirty="0"/>
          </a:p>
          <a:p>
            <a:pPr>
              <a:lnSpc>
                <a:spcPct val="80000"/>
              </a:lnSpc>
            </a:pPr>
            <a:endParaRPr lang="es-ES_tradnl" sz="2400" dirty="0"/>
          </a:p>
          <a:p>
            <a:pPr>
              <a:lnSpc>
                <a:spcPct val="80000"/>
              </a:lnSpc>
            </a:pPr>
            <a:endParaRPr lang="es-ES_tradnl" sz="2400" dirty="0"/>
          </a:p>
          <a:p>
            <a:pPr>
              <a:lnSpc>
                <a:spcPct val="80000"/>
              </a:lnSpc>
            </a:pPr>
            <a:endParaRPr lang="es-ES_tradnl" sz="2400" dirty="0"/>
          </a:p>
          <a:p>
            <a:pPr>
              <a:lnSpc>
                <a:spcPct val="80000"/>
              </a:lnSpc>
            </a:pPr>
            <a:endParaRPr lang="es-ES_tradnl" sz="2400" dirty="0"/>
          </a:p>
          <a:p>
            <a:pPr>
              <a:lnSpc>
                <a:spcPct val="80000"/>
              </a:lnSpc>
            </a:pPr>
            <a:endParaRPr lang="es-ES_tradnl" sz="2400" dirty="0"/>
          </a:p>
          <a:p>
            <a:pPr>
              <a:lnSpc>
                <a:spcPct val="80000"/>
              </a:lnSpc>
            </a:pPr>
            <a:endParaRPr lang="es-ES_tradnl" sz="2400" dirty="0"/>
          </a:p>
          <a:p>
            <a:pPr>
              <a:lnSpc>
                <a:spcPct val="80000"/>
              </a:lnSpc>
            </a:pPr>
            <a:endParaRPr lang="es-ES_tradnl" sz="2400" dirty="0"/>
          </a:p>
          <a:p>
            <a:pPr>
              <a:lnSpc>
                <a:spcPct val="80000"/>
              </a:lnSpc>
            </a:pPr>
            <a:r>
              <a:rPr lang="es-ES_tradnl" sz="2400" dirty="0"/>
              <a:t>22. La función de los testículos es producir</a:t>
            </a:r>
          </a:p>
          <a:p>
            <a:pPr>
              <a:lnSpc>
                <a:spcPct val="80000"/>
              </a:lnSpc>
              <a:buNone/>
            </a:pPr>
            <a:r>
              <a:rPr lang="es-ES_tradnl" sz="2400" dirty="0" smtClean="0"/>
              <a:t>    A</a:t>
            </a:r>
            <a:r>
              <a:rPr lang="es-ES_tradnl" sz="2400" dirty="0"/>
              <a:t>.	gametos y progesterona</a:t>
            </a:r>
          </a:p>
          <a:p>
            <a:pPr>
              <a:lnSpc>
                <a:spcPct val="80000"/>
              </a:lnSpc>
              <a:buNone/>
            </a:pPr>
            <a:r>
              <a:rPr lang="es-ES_tradnl" sz="2400" dirty="0" smtClean="0"/>
              <a:t>    B</a:t>
            </a:r>
            <a:r>
              <a:rPr lang="es-ES_tradnl" sz="2400" dirty="0"/>
              <a:t>.	espermatozoides y testosterona</a:t>
            </a:r>
          </a:p>
          <a:p>
            <a:pPr>
              <a:lnSpc>
                <a:spcPct val="80000"/>
              </a:lnSpc>
              <a:buNone/>
            </a:pPr>
            <a:r>
              <a:rPr lang="es-ES_tradnl" sz="2400" dirty="0" smtClean="0"/>
              <a:t>    C</a:t>
            </a:r>
            <a:r>
              <a:rPr lang="es-ES_tradnl" sz="2400" dirty="0"/>
              <a:t>.	progesterona y espermatozoide</a:t>
            </a:r>
          </a:p>
          <a:p>
            <a:pPr>
              <a:lnSpc>
                <a:spcPct val="80000"/>
              </a:lnSpc>
              <a:buNone/>
            </a:pPr>
            <a:r>
              <a:rPr lang="es-ES_tradnl" sz="2400" dirty="0" smtClean="0"/>
              <a:t>    D</a:t>
            </a:r>
            <a:r>
              <a:rPr lang="es-ES_tradnl" sz="2400" dirty="0"/>
              <a:t>.	estrógeno y espermatozoides</a:t>
            </a:r>
            <a:endParaRPr lang="es-ES" sz="2400" dirty="0"/>
          </a:p>
        </p:txBody>
      </p:sp>
      <p:pic>
        <p:nvPicPr>
          <p:cNvPr id="21508" name="Picture 4"/>
          <p:cNvPicPr>
            <a:picLocks noChangeAspect="1" noChangeArrowheads="1"/>
          </p:cNvPicPr>
          <p:nvPr/>
        </p:nvPicPr>
        <p:blipFill>
          <a:blip r:embed="rId2" cstate="print"/>
          <a:srcRect/>
          <a:stretch>
            <a:fillRect/>
          </a:stretch>
        </p:blipFill>
        <p:spPr bwMode="auto">
          <a:xfrm>
            <a:off x="755576" y="980728"/>
            <a:ext cx="7652774" cy="3168352"/>
          </a:xfrm>
          <a:prstGeom prst="rect">
            <a:avLst/>
          </a:prstGeom>
          <a:noFill/>
          <a:ln w="9525">
            <a:noFill/>
            <a:miter lim="800000"/>
            <a:headEnd/>
            <a:tailEnd/>
          </a:ln>
        </p:spPr>
      </p:pic>
    </p:spTree>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IMING" val="|2"/>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617</TotalTime>
  <Words>1043</Words>
  <Application>Microsoft Office PowerPoint</Application>
  <PresentationFormat>Presentación en pantalla (4:3)</PresentationFormat>
  <Paragraphs>171</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Intermedio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vector>
  </TitlesOfParts>
  <Company>The houze!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CIENCIAS     NATURALES</dc:title>
  <dc:creator>usuario</dc:creator>
  <cp:lastModifiedBy>MIGUEL</cp:lastModifiedBy>
  <cp:revision>40</cp:revision>
  <dcterms:created xsi:type="dcterms:W3CDTF">2008-01-07T23:55:32Z</dcterms:created>
  <dcterms:modified xsi:type="dcterms:W3CDTF">2014-08-15T21:10:45Z</dcterms:modified>
</cp:coreProperties>
</file>