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SV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CF300E-32B1-499A-B5E8-F167F6567D2E}" type="datetimeFigureOut">
              <a:rPr lang="es-SV" smtClean="0"/>
              <a:pPr/>
              <a:t>24/07/2014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7DCC12-22C1-44C9-A1FE-52C775E59D9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824536"/>
          </a:xfrm>
        </p:spPr>
        <p:txBody>
          <a:bodyPr>
            <a:normAutofit/>
          </a:bodyPr>
          <a:lstStyle/>
          <a:p>
            <a:pPr algn="r"/>
            <a:r>
              <a:rPr lang="es-SV" sz="6000" dirty="0"/>
              <a:t>Informativo</a:t>
            </a:r>
            <a:r>
              <a:rPr lang="es-SV" dirty="0"/>
              <a:t/>
            </a:r>
            <a:br>
              <a:rPr lang="es-SV" dirty="0"/>
            </a:br>
            <a:r>
              <a:rPr lang="es-SV" dirty="0"/>
              <a:t>Prueba de Aprendizajes y</a:t>
            </a:r>
            <a:br>
              <a:rPr lang="es-SV" dirty="0"/>
            </a:br>
            <a:r>
              <a:rPr lang="es-SV" dirty="0"/>
              <a:t>Aptitudes para Egresados</a:t>
            </a:r>
            <a:br>
              <a:rPr lang="es-SV" dirty="0"/>
            </a:br>
            <a:r>
              <a:rPr lang="es-SV" dirty="0"/>
              <a:t>de Educación Media</a:t>
            </a:r>
            <a:br>
              <a:rPr lang="es-SV" dirty="0"/>
            </a:br>
            <a:r>
              <a:rPr lang="es-SV" smtClean="0"/>
              <a:t>PAES </a:t>
            </a:r>
            <a:r>
              <a:rPr lang="es-SV" smtClean="0"/>
              <a:t>2014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048" y="6115744"/>
            <a:ext cx="3456384" cy="481608"/>
          </a:xfrm>
        </p:spPr>
        <p:txBody>
          <a:bodyPr>
            <a:normAutofit lnSpcReduction="10000"/>
          </a:bodyPr>
          <a:lstStyle/>
          <a:p>
            <a:r>
              <a:rPr lang="es-SV" dirty="0" err="1" smtClean="0"/>
              <a:t>mikemolinscesf</a:t>
            </a:r>
            <a:endParaRPr lang="es-S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844824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/>
              <a:t>Competencias y habilidades cognitivas a evaluar en cada asignatura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SV" b="1" dirty="0" smtClean="0"/>
              <a:t>      MATEMÁTICA (</a:t>
            </a:r>
            <a:r>
              <a:rPr lang="es-SV" i="1" dirty="0" smtClean="0"/>
              <a:t>Habilidades a evaluar)</a:t>
            </a:r>
          </a:p>
          <a:p>
            <a:r>
              <a:rPr lang="es-SV" dirty="0" smtClean="0"/>
              <a:t>Identificar las razones trigonométricas y utilizar teoremas para resolver situaciones mediante triángulos rectángulos o triángulos oblicuángulos.</a:t>
            </a:r>
          </a:p>
          <a:p>
            <a:r>
              <a:rPr lang="es-SV" dirty="0" smtClean="0"/>
              <a:t>Calcular, interpretar y aplicar medidas estadísticas descriptivas de tendencia central, de posición y de dispersión.</a:t>
            </a:r>
          </a:p>
          <a:p>
            <a:r>
              <a:rPr lang="es-SV" dirty="0" smtClean="0"/>
              <a:t>Determinar el conjunto solución para desigualdades lineales o cuadráticas.</a:t>
            </a:r>
          </a:p>
          <a:p>
            <a:r>
              <a:rPr lang="es-SV" dirty="0" smtClean="0"/>
              <a:t>Identificar sucesiones aritméticas o geométricas y resolver situaciones utilizando fórmulas afines.</a:t>
            </a:r>
          </a:p>
          <a:p>
            <a:r>
              <a:rPr lang="es-SV" dirty="0" smtClean="0"/>
              <a:t>Aplicar métodos de conteo en ejercicios o problemas.</a:t>
            </a:r>
          </a:p>
          <a:p>
            <a:r>
              <a:rPr lang="es-SV" dirty="0" smtClean="0"/>
              <a:t>Resolver ejercicios aplicando funciones exponenciales o logarítmicas.</a:t>
            </a:r>
          </a:p>
          <a:p>
            <a:r>
              <a:rPr lang="es-SV" dirty="0" smtClean="0"/>
              <a:t>Determinar la ecuación de líneas rectas o circunferencias.</a:t>
            </a:r>
          </a:p>
          <a:p>
            <a:r>
              <a:rPr lang="es-SV" dirty="0" smtClean="0"/>
              <a:t>Reconocer, analizar e interpretar conceptos, tablas o gráficos estadísticos.</a:t>
            </a:r>
          </a:p>
          <a:p>
            <a:r>
              <a:rPr lang="es-SV" dirty="0" smtClean="0"/>
              <a:t>Modelar matemáticamente situaciones concretas, utilizando funciones de variable real.</a:t>
            </a:r>
          </a:p>
          <a:p>
            <a:r>
              <a:rPr lang="es-SV" dirty="0" smtClean="0"/>
              <a:t>Calcular probabilidades, haciendo uso de la definición clásica de probabilidad o de distribución de probabilidades.</a:t>
            </a:r>
            <a:endParaRPr lang="es-SV" i="1" dirty="0" smtClean="0"/>
          </a:p>
          <a:p>
            <a:endParaRPr lang="es-S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844824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/>
              <a:t>Competencias y habilidades cognitivas a evaluar en cada asignatura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816224"/>
            <a:ext cx="8153400" cy="470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SV" b="1" dirty="0" smtClean="0"/>
              <a:t>      LENGUAJE Y LITERATURA (</a:t>
            </a:r>
            <a:r>
              <a:rPr lang="es-SV" i="1" dirty="0" smtClean="0"/>
              <a:t>Habilidades a evaluar)</a:t>
            </a:r>
          </a:p>
          <a:p>
            <a:r>
              <a:rPr lang="es-SV" dirty="0" smtClean="0"/>
              <a:t>Identificar características, autores y obras de diferentes movimientos o periodos literarios.</a:t>
            </a:r>
          </a:p>
          <a:p>
            <a:r>
              <a:rPr lang="es-SV" dirty="0" smtClean="0"/>
              <a:t>Comprender e identificar los diferentes recursos del lenguaje utilizados en un texto.</a:t>
            </a:r>
          </a:p>
          <a:p>
            <a:r>
              <a:rPr lang="es-SV" dirty="0" smtClean="0"/>
              <a:t>Analizar y valorar distintos tipos de textos literarios.</a:t>
            </a:r>
          </a:p>
          <a:p>
            <a:r>
              <a:rPr lang="es-SV" dirty="0" smtClean="0"/>
              <a:t>Analizar y valorar distintos tipos de textos no literarios.</a:t>
            </a:r>
          </a:p>
          <a:p>
            <a:r>
              <a:rPr lang="es-SV" dirty="0" smtClean="0"/>
              <a:t>Reconocer los recursos discursivos empleados en los diferentes textos.</a:t>
            </a:r>
          </a:p>
          <a:p>
            <a:r>
              <a:rPr lang="es-SV" dirty="0" smtClean="0"/>
              <a:t>Conocer y aplicar las reglas ortográficas.</a:t>
            </a:r>
          </a:p>
          <a:p>
            <a:r>
              <a:rPr lang="es-SV" dirty="0" smtClean="0"/>
              <a:t>Clasificar los distintos tipos de palabras atendiendo a su morfología y función.</a:t>
            </a:r>
          </a:p>
          <a:p>
            <a:r>
              <a:rPr lang="es-SV" dirty="0" smtClean="0"/>
              <a:t>Comprender la estructura de las oraciones y realizar con propiedad su análisis sintáctico.</a:t>
            </a:r>
          </a:p>
          <a:p>
            <a:r>
              <a:rPr lang="es-SV" dirty="0" smtClean="0"/>
              <a:t>Redactar con coherencia y respetar las normas ortográficas y gramaticales</a:t>
            </a:r>
            <a:endParaRPr lang="es-SV" i="1" dirty="0" smtClean="0"/>
          </a:p>
          <a:p>
            <a:endParaRPr lang="es-S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844824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/>
              <a:t>Competencias y habilidades cognitivas a evaluar en cada asignatura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816224"/>
            <a:ext cx="8153400" cy="470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SV" b="1" dirty="0" smtClean="0"/>
              <a:t>     CIENCIAS NATURALES  (</a:t>
            </a:r>
            <a:r>
              <a:rPr lang="es-SV" i="1" dirty="0" smtClean="0"/>
              <a:t>Habilidades a evaluar)</a:t>
            </a:r>
          </a:p>
          <a:p>
            <a:r>
              <a:rPr lang="es-SV" dirty="0" smtClean="0"/>
              <a:t>Representar e interpretar información científica de forma simbólica, gráfica o literal.</a:t>
            </a:r>
          </a:p>
          <a:p>
            <a:r>
              <a:rPr lang="es-SV" dirty="0" smtClean="0"/>
              <a:t>Relacionar la estructura y función de los organismos biológicos considerando los diferentes niveles de organización.</a:t>
            </a:r>
          </a:p>
          <a:p>
            <a:r>
              <a:rPr lang="es-SV" dirty="0" smtClean="0"/>
              <a:t>Comprender mediciones, enunciados, esquemas y diagramas en el ámbito científico.</a:t>
            </a:r>
          </a:p>
          <a:p>
            <a:r>
              <a:rPr lang="es-SV" dirty="0" smtClean="0"/>
              <a:t>Aplicar conocimientos científicos, para resolver problemas teóricos y de la vida cotidiana.</a:t>
            </a:r>
          </a:p>
          <a:p>
            <a:r>
              <a:rPr lang="es-SV" dirty="0" smtClean="0"/>
              <a:t>Calcular diferentes magnitudes que intervienen en la descripción y explicación del movimiento.</a:t>
            </a:r>
          </a:p>
          <a:p>
            <a:r>
              <a:rPr lang="es-SV" dirty="0" smtClean="0"/>
              <a:t>Aplicar criterios de clasificación para diferentes tipos de objetos, procesos y fenómenos.</a:t>
            </a:r>
          </a:p>
          <a:p>
            <a:r>
              <a:rPr lang="es-SV" dirty="0" smtClean="0"/>
              <a:t>Analizar la integración de fenómenos físicos en diferentes aplicaciones tecnológicas.</a:t>
            </a:r>
          </a:p>
          <a:p>
            <a:r>
              <a:rPr lang="es-SV" dirty="0" smtClean="0"/>
              <a:t>Ejemplificar y explicar los tipos de relaciones entre fenómenos u organismos relacionando diferentes variables.</a:t>
            </a:r>
          </a:p>
          <a:p>
            <a:r>
              <a:rPr lang="es-SV" dirty="0" smtClean="0"/>
              <a:t>Explicar las causas de diferentes fenómenos que afectan al medio ambiente desde el punto de vista científico.</a:t>
            </a:r>
            <a:endParaRPr lang="es-S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844824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/>
              <a:t>Competencias y habilidades cognitivas a evaluar en cada asignatura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816224"/>
            <a:ext cx="8153400" cy="470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SV" b="1" dirty="0" smtClean="0"/>
              <a:t>     ESTUDIOS SOCIALES  (</a:t>
            </a:r>
            <a:r>
              <a:rPr lang="es-SV" i="1" dirty="0" smtClean="0"/>
              <a:t>Habilidades a evaluar)</a:t>
            </a:r>
          </a:p>
          <a:p>
            <a:r>
              <a:rPr lang="es-SV" dirty="0" smtClean="0"/>
              <a:t>Identificar y aplicar los conceptos básicos de las Ciencias Sociales en el análisis de problemas sociales.</a:t>
            </a:r>
          </a:p>
          <a:p>
            <a:r>
              <a:rPr lang="es-SV" dirty="0" smtClean="0"/>
              <a:t>Analizar e interpretar textos, mapas, gráficas y cuadros vinculados a fenómenos sociales y procesos históricos.</a:t>
            </a:r>
          </a:p>
          <a:p>
            <a:r>
              <a:rPr lang="es-SV" dirty="0" smtClean="0"/>
              <a:t>Organizar premisas para sustentar una conclusión y poder establecer relaciones causales entre diversos fenómenos.</a:t>
            </a:r>
          </a:p>
          <a:p>
            <a:r>
              <a:rPr lang="es-SV" dirty="0" smtClean="0"/>
              <a:t>Reconocer y aplicar los enfoques y procesos metodológicos de investigación en las Ciencias Sociales.</a:t>
            </a:r>
          </a:p>
          <a:p>
            <a:r>
              <a:rPr lang="es-SV" dirty="0" smtClean="0"/>
              <a:t>Explicar la estructura global e interpretar el sentido de un determinado proceso social, económico, político y cultural.</a:t>
            </a:r>
          </a:p>
          <a:p>
            <a:r>
              <a:rPr lang="es-SV" dirty="0" smtClean="0"/>
              <a:t>Comprender las dimensiones espacio-temporales básicas y establecer la relación entre diferentes acontecimientos históricos.</a:t>
            </a:r>
          </a:p>
          <a:p>
            <a:r>
              <a:rPr lang="es-SV" dirty="0" smtClean="0"/>
              <a:t>Identificar y contextualizar los valores democráticos, normas sociales, principios y leyes constitucionales.</a:t>
            </a:r>
          </a:p>
          <a:p>
            <a:r>
              <a:rPr lang="es-SV" dirty="0" smtClean="0"/>
              <a:t>Generar hipótesis e identificar alternativas de solución a problemas de la sociedad contemporánea y actual.</a:t>
            </a:r>
          </a:p>
          <a:p>
            <a:r>
              <a:rPr lang="es-SV" dirty="0" smtClean="0"/>
              <a:t>Aplicar normas, leyes y derechos humanos en el análisis crítico de fenómenos sociales y situaciones concretas.</a:t>
            </a:r>
            <a:endParaRPr lang="es-SV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SV" sz="8800" dirty="0" smtClean="0"/>
              <a:t>PAES</a:t>
            </a:r>
            <a:endParaRPr lang="es-SV" sz="8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153400" cy="5256584"/>
          </a:xfrm>
        </p:spPr>
        <p:txBody>
          <a:bodyPr>
            <a:normAutofit fontScale="77500" lnSpcReduction="20000"/>
          </a:bodyPr>
          <a:lstStyle/>
          <a:p>
            <a:r>
              <a:rPr lang="es-SV" dirty="0" smtClean="0"/>
              <a:t>La importancia de la PAES radica en que es una prueba alineada y congruente con el enfoque actual del currículo: por competencias. Esta se configura desde tres líneas básicas de evaluación: el ámbito conceptual y de conocimientos, el procedimental y procesual y el de las habilidades socioemocionales.</a:t>
            </a:r>
          </a:p>
          <a:p>
            <a:r>
              <a:rPr lang="es-SV" dirty="0" smtClean="0"/>
              <a:t>En un enfoque por competencias, hay tres tipos de habilidades que evaluar: las habilidades cognitivas, las habilidades procedimentales o de proceso y las habilidades socioemocionales. Este enfoque, comprendido y aplicado en su globalidad, facilita el desarrollo humano integral y de toda la persona, a la vez que la capacita para desempeñarse productivamente y transformar la sociedad.</a:t>
            </a:r>
          </a:p>
          <a:p>
            <a:r>
              <a:rPr lang="es-SV" dirty="0" smtClean="0"/>
              <a:t>El enfoque por competencias estimula el hacer reflexivo y contextualizado, un hacer integrativo donde se desarrollan armónicamente el “saber” con el “saber ser y convivir”, los conocimientos y los valores, los resultados y los procesos. Implica un paradigma interdisciplinar. No se trata de un saber mecánico, copiado y asumido acríticamente.</a:t>
            </a:r>
            <a:endParaRPr lang="es-S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350168"/>
            <a:ext cx="81534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/>
              <a:t>Orientaciones para la aplicación de la prueba y para el cálculo de</a:t>
            </a:r>
            <a:br>
              <a:rPr lang="es-SV" b="1" dirty="0" smtClean="0"/>
            </a:br>
            <a:r>
              <a:rPr lang="es-SV" b="1" dirty="0" smtClean="0"/>
              <a:t>los resultados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SV" dirty="0" smtClean="0"/>
              <a:t>Como de todos es conocido, el resultado en la PAES en cada asignatura evaluada, equivale al 25 % del resultado fi </a:t>
            </a:r>
            <a:r>
              <a:rPr lang="es-SV" dirty="0" err="1" smtClean="0"/>
              <a:t>nal</a:t>
            </a:r>
            <a:r>
              <a:rPr lang="es-SV" dirty="0" smtClean="0"/>
              <a:t> en la asignatura. El 75 % corresponde al resultado obtenido en la institución educativa.</a:t>
            </a:r>
          </a:p>
          <a:p>
            <a:r>
              <a:rPr lang="es-SV" dirty="0" smtClean="0"/>
              <a:t>Los estudiantes que al sumar el 25 % más el 75 % no alcanzan la nota mínima de 5.5 no tienen derecho a que se les aproxime a 6.0, que es la nota mínima de aprobación de la asignatura. Estos estudiantes necesitan hacer prueba de reposición en las asignaturas donde no han logrado esta nota.</a:t>
            </a:r>
            <a:endParaRPr lang="es-S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b="1" i="1" dirty="0" smtClean="0"/>
              <a:t>Cálculo interno en la institución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dirty="0" smtClean="0"/>
              <a:t>El centro educativo calculará el Promedio Final Institucional de las asignaturas con base en los resultados de los cuatro períodos de 2.° año; dicho promedio debe tener una nota mínima de 6.0 para tener derecho de calcularse el 75 %, que representará el Resultado Institucional.</a:t>
            </a:r>
          </a:p>
          <a:p>
            <a:r>
              <a:rPr lang="es-SV" dirty="0" smtClean="0"/>
              <a:t>Observa el siguiente ejemplo: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438" y="1556792"/>
            <a:ext cx="785001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SV" b="1" i="1" dirty="0" smtClean="0"/>
              <a:t/>
            </a:r>
            <a:br>
              <a:rPr lang="es-SV" b="1" i="1" dirty="0" smtClean="0"/>
            </a:br>
            <a:r>
              <a:rPr lang="es-SV" b="1" i="1" dirty="0" smtClean="0"/>
              <a:t>Resultado PAES por asignatura</a:t>
            </a:r>
            <a:br>
              <a:rPr lang="es-SV" b="1" i="1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dirty="0" smtClean="0"/>
              <a:t>Es responsabilidad del Ministerio de Educación hacer el cálculo del 25 % del puntaje PAES en cada asignatura, el cual es entregado a los estudiantes en el reporte de resultados individuales; también se les entrega a las instituciones de Educación Media en el reporte de resultados Institucionales. </a:t>
            </a:r>
          </a:p>
          <a:p>
            <a:r>
              <a:rPr lang="es-SV" dirty="0" smtClean="0"/>
              <a:t>Observa el siguiente ejemplo:</a:t>
            </a:r>
            <a:endParaRPr lang="es-S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9512" y="1484784"/>
            <a:ext cx="701992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SV" b="1" i="1" dirty="0" smtClean="0"/>
              <a:t/>
            </a:r>
            <a:br>
              <a:rPr lang="es-SV" b="1" i="1" dirty="0" smtClean="0"/>
            </a:br>
            <a:r>
              <a:rPr lang="es-SV" b="1" i="1" dirty="0" smtClean="0"/>
              <a:t>Resultado final</a:t>
            </a:r>
            <a:br>
              <a:rPr lang="es-SV" b="1" i="1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dirty="0" smtClean="0"/>
              <a:t>El resultado fi </a:t>
            </a:r>
            <a:r>
              <a:rPr lang="es-SV" dirty="0" err="1" smtClean="0"/>
              <a:t>nal</a:t>
            </a:r>
            <a:r>
              <a:rPr lang="es-SV" dirty="0" smtClean="0"/>
              <a:t> de los estudiantes se obtiene de sumar el “Resultado Institucional” con el “Resultado PAES” en cada asignatura evaluada, y deberá aproximarse a valores enteros.</a:t>
            </a:r>
          </a:p>
          <a:p>
            <a:r>
              <a:rPr lang="es-SV" dirty="0" smtClean="0"/>
              <a:t>Para efectos de promoción, se debe obtener un resultado mínimo de 6.0.</a:t>
            </a:r>
          </a:p>
          <a:p>
            <a:r>
              <a:rPr lang="es-SV" dirty="0" smtClean="0"/>
              <a:t> Observe el siguiente ejemplo:</a:t>
            </a:r>
            <a:endParaRPr lang="es-S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1412776"/>
            <a:ext cx="81534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1021</Words>
  <Application>Microsoft Office PowerPoint</Application>
  <PresentationFormat>Presentación en pantalla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Informativo Prueba de Aprendizajes y Aptitudes para Egresados de Educación Media PAES 2014</vt:lpstr>
      <vt:lpstr>PAES</vt:lpstr>
      <vt:lpstr>Orientaciones para la aplicación de la prueba y para el cálculo de los resultados</vt:lpstr>
      <vt:lpstr>Cálculo interno en la institución</vt:lpstr>
      <vt:lpstr>Diapositiva 5</vt:lpstr>
      <vt:lpstr> Resultado PAES por asignatura </vt:lpstr>
      <vt:lpstr>Diapositiva 7</vt:lpstr>
      <vt:lpstr> Resultado final </vt:lpstr>
      <vt:lpstr>Diapositiva 9</vt:lpstr>
      <vt:lpstr>Competencias y habilidades cognitivas a evaluar en cada asignatura</vt:lpstr>
      <vt:lpstr>Competencias y habilidades cognitivas a evaluar en cada asignatura</vt:lpstr>
      <vt:lpstr>Competencias y habilidades cognitivas a evaluar en cada asignatura</vt:lpstr>
      <vt:lpstr>Competencias y habilidades cognitivas a evaluar en cada asignatura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Informativo Prueba de Aprendizajes y Aptitudes para Egresados de Educación Media PAES 2013</dc:title>
  <dc:creator>MIGUEL</dc:creator>
  <cp:lastModifiedBy>MIGUEL</cp:lastModifiedBy>
  <cp:revision>7</cp:revision>
  <dcterms:created xsi:type="dcterms:W3CDTF">2013-09-18T02:28:37Z</dcterms:created>
  <dcterms:modified xsi:type="dcterms:W3CDTF">2014-07-24T17:21:04Z</dcterms:modified>
</cp:coreProperties>
</file>